
<file path=[Content_Types].xml><?xml version="1.0" encoding="utf-8"?>
<Types xmlns="http://schemas.openxmlformats.org/package/2006/content-types">
  <Override PartName="/ppt/slides/slide14.xml" ContentType="application/vnd.openxmlformats-officedocument.presentationml.slide+xml"/>
  <Override PartName="/ppt/notesSlides/notesSlide16.xml" ContentType="application/vnd.openxmlformats-officedocument.presentationml.notesSlide+xml"/>
  <Default Extension="xml" ContentType="application/xml"/>
  <Override PartName="/ppt/tableStyles.xml" ContentType="application/vnd.openxmlformats-officedocument.presentationml.tableStyles+xml"/>
  <Override PartName="/ppt/notesSlides/notesSlide1.xml" ContentType="application/vnd.openxmlformats-officedocument.presentationml.notes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ppt/notesSlides/notesSlide7.xml" ContentType="application/vnd.openxmlformats-officedocument.presentationml.notesSlide+xml"/>
  <Override PartName="/ppt/handoutMasters/handoutMaster1.xml" ContentType="application/vnd.openxmlformats-officedocument.presentationml.handoutMaster+xml"/>
  <Override PartName="/ppt/slides/slide27.xml" ContentType="application/vnd.openxmlformats-officedocument.presentationml.slide+xml"/>
  <Default Extension="vml" ContentType="application/vnd.openxmlformats-officedocument.vmlDrawing"/>
  <Override PartName="/ppt/notesSlides/notesSlide29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notesSlides/notesSlide8.xml" ContentType="application/vnd.openxmlformats-officedocument.presentationml.notesSlide+xml"/>
  <Default Extension="png" ContentType="image/png"/>
  <Override PartName="/ppt/slideLayouts/slideLayout4.xml" ContentType="application/vnd.openxmlformats-officedocument.presentationml.slideLayout+xml"/>
  <Override PartName="/ppt/slides/slide12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slides/slide26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35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9.xml" ContentType="application/vnd.openxmlformats-officedocument.presentationml.slide+xml"/>
  <Override PartName="/ppt/slides/slide34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.xml" ContentType="application/vnd.openxmlformats-officedocument.presentationml.slide+xml"/>
  <Default Extension="xls" ContentType="application/vnd.ms-exce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2.xml" ContentType="application/vnd.openxmlformats-officedocument.presentationml.notesSlide+xml"/>
  <Default Extension="wmf" ContentType="image/x-wmf"/>
  <Override PartName="/docProps/app.xml" ContentType="application/vnd.openxmlformats-officedocument.extended-properties+xml"/>
  <Override PartName="/ppt/notesSlides/notesSlide4.xml" ContentType="application/vnd.openxmlformats-officedocument.presentationml.notesSlide+xml"/>
  <Override PartName="/ppt/theme/theme3.xml" ContentType="application/vnd.openxmlformats-officedocument.theme+xml"/>
  <Override PartName="/ppt/slides/slide24.xml" ContentType="application/vnd.openxmlformats-officedocument.presentationml.slide+xml"/>
  <Override PartName="/ppt/notesSlides/notesSlide10.xml" ContentType="application/vnd.openxmlformats-officedocument.presentationml.notesSlide+xml"/>
  <Override PartName="/ppt/notesSlides/notesSlide26.xml" ContentType="application/vnd.openxmlformats-officedocument.presentationml.notesSlide+xml"/>
  <Override PartName="/ppt/slides/slide8.xml" ContentType="application/vnd.openxmlformats-officedocument.presentationml.slide+xml"/>
  <Override PartName="/ppt/charts/chart1.xml" ContentType="application/vnd.openxmlformats-officedocument.drawingml.chart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notesSlides/notesSlide18.xml" ContentType="application/vnd.openxmlformats-officedocument.presentationml.notesSlide+xml"/>
  <Default Extension="jpeg" ContentType="image/jpeg"/>
  <Override PartName="/ppt/viewProps.xml" ContentType="application/vnd.openxmlformats-officedocument.presentationml.viewProps+xml"/>
  <Override PartName="/ppt/notesSlides/notesSlide11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2.xml" ContentType="application/vnd.openxmlformats-officedocument.theme+xml"/>
  <Override PartName="/ppt/slides/slide23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slide29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24.xml" ContentType="application/vnd.openxmlformats-officedocument.presentationml.notesSlide+xml"/>
  <Override PartName="/ppt/slides/slide6.xml" ContentType="application/vnd.openxmlformats-officedocument.presentationml.slide+xml"/>
  <Default Extension="bin" ContentType="application/vnd.openxmlformats-officedocument.presentationml.printerSettings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saveSubsetFonts="1">
  <p:sldMasterIdLst>
    <p:sldMasterId id="2147483683" r:id="rId1"/>
  </p:sldMasterIdLst>
  <p:notesMasterIdLst>
    <p:notesMasterId r:id="rId37"/>
  </p:notesMasterIdLst>
  <p:handoutMasterIdLst>
    <p:handoutMasterId r:id="rId38"/>
  </p:handoutMasterIdLst>
  <p:sldIdLst>
    <p:sldId id="292" r:id="rId2"/>
    <p:sldId id="308" r:id="rId3"/>
    <p:sldId id="366" r:id="rId4"/>
    <p:sldId id="367" r:id="rId5"/>
    <p:sldId id="257" r:id="rId6"/>
    <p:sldId id="368" r:id="rId7"/>
    <p:sldId id="369" r:id="rId8"/>
    <p:sldId id="370" r:id="rId9"/>
    <p:sldId id="307" r:id="rId10"/>
    <p:sldId id="371" r:id="rId11"/>
    <p:sldId id="372" r:id="rId12"/>
    <p:sldId id="373" r:id="rId13"/>
    <p:sldId id="375" r:id="rId14"/>
    <p:sldId id="376" r:id="rId15"/>
    <p:sldId id="377" r:id="rId16"/>
    <p:sldId id="380" r:id="rId17"/>
    <p:sldId id="378" r:id="rId18"/>
    <p:sldId id="382" r:id="rId19"/>
    <p:sldId id="381" r:id="rId20"/>
    <p:sldId id="383" r:id="rId21"/>
    <p:sldId id="384" r:id="rId22"/>
    <p:sldId id="385" r:id="rId23"/>
    <p:sldId id="386" r:id="rId24"/>
    <p:sldId id="388" r:id="rId25"/>
    <p:sldId id="389" r:id="rId26"/>
    <p:sldId id="392" r:id="rId27"/>
    <p:sldId id="393" r:id="rId28"/>
    <p:sldId id="390" r:id="rId29"/>
    <p:sldId id="391" r:id="rId30"/>
    <p:sldId id="394" r:id="rId31"/>
    <p:sldId id="396" r:id="rId32"/>
    <p:sldId id="397" r:id="rId33"/>
    <p:sldId id="398" r:id="rId34"/>
    <p:sldId id="399" r:id="rId35"/>
    <p:sldId id="400" r:id="rId36"/>
  </p:sldIdLst>
  <p:sldSz cx="10077450" cy="7562850"/>
  <p:notesSz cx="7772400" cy="10058400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defRPr sz="2000" u="sng" kern="1200">
        <a:solidFill>
          <a:schemeClr val="tx1"/>
        </a:solidFill>
        <a:latin typeface="Frutiger Linotype" charset="0"/>
        <a:ea typeface="Lucida Sans Unicode" pitchFamily="-107" charset="-52"/>
        <a:cs typeface="Lucida Sans Unicode" pitchFamily="-107" charset="-52"/>
      </a:defRPr>
    </a:lvl1pPr>
    <a:lvl2pPr marL="431800" indent="-215900" algn="l" defTabSz="457200" rtl="0" fontAlgn="base">
      <a:spcBef>
        <a:spcPct val="0"/>
      </a:spcBef>
      <a:spcAft>
        <a:spcPct val="0"/>
      </a:spcAft>
      <a:defRPr sz="2000" u="sng" kern="1200">
        <a:solidFill>
          <a:schemeClr val="tx1"/>
        </a:solidFill>
        <a:latin typeface="Frutiger Linotype" charset="0"/>
        <a:ea typeface="Lucida Sans Unicode" pitchFamily="-107" charset="-52"/>
        <a:cs typeface="Lucida Sans Unicode" pitchFamily="-107" charset="-52"/>
      </a:defRPr>
    </a:lvl2pPr>
    <a:lvl3pPr marL="647700" indent="-215900" algn="l" defTabSz="457200" rtl="0" fontAlgn="base">
      <a:spcBef>
        <a:spcPct val="0"/>
      </a:spcBef>
      <a:spcAft>
        <a:spcPct val="0"/>
      </a:spcAft>
      <a:defRPr sz="2000" u="sng" kern="1200">
        <a:solidFill>
          <a:schemeClr val="tx1"/>
        </a:solidFill>
        <a:latin typeface="Frutiger Linotype" charset="0"/>
        <a:ea typeface="Lucida Sans Unicode" pitchFamily="-107" charset="-52"/>
        <a:cs typeface="Lucida Sans Unicode" pitchFamily="-107" charset="-52"/>
      </a:defRPr>
    </a:lvl3pPr>
    <a:lvl4pPr marL="863600" indent="-215900" algn="l" defTabSz="457200" rtl="0" fontAlgn="base">
      <a:spcBef>
        <a:spcPct val="0"/>
      </a:spcBef>
      <a:spcAft>
        <a:spcPct val="0"/>
      </a:spcAft>
      <a:defRPr sz="2000" u="sng" kern="1200">
        <a:solidFill>
          <a:schemeClr val="tx1"/>
        </a:solidFill>
        <a:latin typeface="Frutiger Linotype" charset="0"/>
        <a:ea typeface="Lucida Sans Unicode" pitchFamily="-107" charset="-52"/>
        <a:cs typeface="Lucida Sans Unicode" pitchFamily="-107" charset="-52"/>
      </a:defRPr>
    </a:lvl4pPr>
    <a:lvl5pPr marL="1079500" indent="-215900" algn="l" defTabSz="457200" rtl="0" fontAlgn="base">
      <a:spcBef>
        <a:spcPct val="0"/>
      </a:spcBef>
      <a:spcAft>
        <a:spcPct val="0"/>
      </a:spcAft>
      <a:defRPr sz="2000" u="sng" kern="1200">
        <a:solidFill>
          <a:schemeClr val="tx1"/>
        </a:solidFill>
        <a:latin typeface="Frutiger Linotype" charset="0"/>
        <a:ea typeface="Lucida Sans Unicode" pitchFamily="-107" charset="-52"/>
        <a:cs typeface="Lucida Sans Unicode" pitchFamily="-107" charset="-52"/>
      </a:defRPr>
    </a:lvl5pPr>
    <a:lvl6pPr marL="2286000" algn="l" defTabSz="457200" rtl="0" eaLnBrk="1" latinLnBrk="0" hangingPunct="1">
      <a:defRPr sz="2000" u="sng" kern="1200">
        <a:solidFill>
          <a:schemeClr val="tx1"/>
        </a:solidFill>
        <a:latin typeface="Frutiger Linotype" charset="0"/>
        <a:ea typeface="Lucida Sans Unicode" pitchFamily="-107" charset="-52"/>
        <a:cs typeface="Lucida Sans Unicode" pitchFamily="-107" charset="-52"/>
      </a:defRPr>
    </a:lvl6pPr>
    <a:lvl7pPr marL="2743200" algn="l" defTabSz="457200" rtl="0" eaLnBrk="1" latinLnBrk="0" hangingPunct="1">
      <a:defRPr sz="2000" u="sng" kern="1200">
        <a:solidFill>
          <a:schemeClr val="tx1"/>
        </a:solidFill>
        <a:latin typeface="Frutiger Linotype" charset="0"/>
        <a:ea typeface="Lucida Sans Unicode" pitchFamily="-107" charset="-52"/>
        <a:cs typeface="Lucida Sans Unicode" pitchFamily="-107" charset="-52"/>
      </a:defRPr>
    </a:lvl7pPr>
    <a:lvl8pPr marL="3200400" algn="l" defTabSz="457200" rtl="0" eaLnBrk="1" latinLnBrk="0" hangingPunct="1">
      <a:defRPr sz="2000" u="sng" kern="1200">
        <a:solidFill>
          <a:schemeClr val="tx1"/>
        </a:solidFill>
        <a:latin typeface="Frutiger Linotype" charset="0"/>
        <a:ea typeface="Lucida Sans Unicode" pitchFamily="-107" charset="-52"/>
        <a:cs typeface="Lucida Sans Unicode" pitchFamily="-107" charset="-52"/>
      </a:defRPr>
    </a:lvl8pPr>
    <a:lvl9pPr marL="3657600" algn="l" defTabSz="457200" rtl="0" eaLnBrk="1" latinLnBrk="0" hangingPunct="1">
      <a:defRPr sz="2000" u="sng" kern="1200">
        <a:solidFill>
          <a:schemeClr val="tx1"/>
        </a:solidFill>
        <a:latin typeface="Frutiger Linotype" charset="0"/>
        <a:ea typeface="Lucida Sans Unicode" pitchFamily="-107" charset="-52"/>
        <a:cs typeface="Lucida Sans Unicode" pitchFamily="-107" charset="-5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showPr showNarration="1" useTimings="0">
    <p:present/>
    <p:sldAll/>
    <p:penClr>
      <a:schemeClr val="tx1"/>
    </p:penClr>
  </p:showPr>
  <p:clrMru>
    <a:srgbClr val="93E50D"/>
    <a:srgbClr val="C0BC00"/>
    <a:srgbClr val="F0AD00"/>
    <a:srgbClr val="B2B2B2"/>
    <a:srgbClr val="FFFFFF"/>
    <a:srgbClr val="F8F8F8"/>
    <a:srgbClr val="00215C"/>
    <a:srgbClr val="FFF6E1"/>
    <a:srgbClr val="FAAD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480" autoAdjust="0"/>
    <p:restoredTop sz="94660"/>
  </p:normalViewPr>
  <p:slideViewPr>
    <p:cSldViewPr>
      <p:cViewPr varScale="1">
        <p:scale>
          <a:sx n="106" d="100"/>
          <a:sy n="106" d="100"/>
        </p:scale>
        <p:origin x="-640" y="-10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674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hertzm:Desktop:MONO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18"/>
  <c:chart>
    <c:title>
      <c:tx>
        <c:rich>
          <a:bodyPr/>
          <a:lstStyle/>
          <a:p>
            <a:pPr>
              <a:defRPr sz="2000"/>
            </a:pPr>
            <a:r>
              <a:rPr lang="en-US" sz="2000"/>
              <a:t>Time Needed to Execute GCOld</a:t>
            </a:r>
          </a:p>
        </c:rich>
      </c:tx>
      <c:layout/>
    </c:title>
    <c:plotArea>
      <c:layout>
        <c:manualLayout>
          <c:layoutTarget val="inner"/>
          <c:xMode val="edge"/>
          <c:yMode val="edge"/>
          <c:x val="0.0858366331376208"/>
          <c:y val="0.146478873239437"/>
          <c:w val="0.914163366862379"/>
          <c:h val="0.665930187423755"/>
        </c:manualLayout>
      </c:layout>
      <c:barChart>
        <c:barDir val="col"/>
        <c:grouping val="clustered"/>
        <c:ser>
          <c:idx val="0"/>
          <c:order val="0"/>
          <c:tx>
            <c:strRef>
              <c:f>Sheet1!$B$31</c:f>
              <c:strCache>
                <c:ptCount val="1"/>
                <c:pt idx="0">
                  <c:v>Base</c:v>
                </c:pt>
              </c:strCache>
            </c:strRef>
          </c:tx>
          <c:spPr>
            <a:solidFill>
              <a:srgbClr val="FF0000"/>
            </a:solidFill>
          </c:spPr>
          <c:cat>
            <c:numRef>
              <c:f>Sheet1!$A$32:$A$34</c:f>
              <c:numCache>
                <c:formatCode>General</c:formatCode>
                <c:ptCount val="3"/>
                <c:pt idx="0">
                  <c:v>10.0</c:v>
                </c:pt>
                <c:pt idx="1">
                  <c:v>2.0</c:v>
                </c:pt>
                <c:pt idx="2">
                  <c:v>1.0</c:v>
                </c:pt>
              </c:numCache>
            </c:numRef>
          </c:cat>
          <c:val>
            <c:numRef>
              <c:f>Sheet1!$B$32:$B$34</c:f>
              <c:numCache>
                <c:formatCode>General</c:formatCode>
                <c:ptCount val="3"/>
                <c:pt idx="0">
                  <c:v>1186.6</c:v>
                </c:pt>
                <c:pt idx="1">
                  <c:v>2087.6</c:v>
                </c:pt>
                <c:pt idx="2">
                  <c:v>2575.8</c:v>
                </c:pt>
              </c:numCache>
            </c:numRef>
          </c:val>
        </c:ser>
        <c:ser>
          <c:idx val="1"/>
          <c:order val="1"/>
          <c:tx>
            <c:strRef>
              <c:f>Sheet1!$C$31</c:f>
              <c:strCache>
                <c:ptCount val="1"/>
                <c:pt idx="0">
                  <c:v>Coop</c:v>
                </c:pt>
              </c:strCache>
            </c:strRef>
          </c:tx>
          <c:spPr>
            <a:solidFill>
              <a:srgbClr val="00215C"/>
            </a:solidFill>
          </c:spPr>
          <c:cat>
            <c:numRef>
              <c:f>Sheet1!$A$32:$A$34</c:f>
              <c:numCache>
                <c:formatCode>General</c:formatCode>
                <c:ptCount val="3"/>
                <c:pt idx="0">
                  <c:v>10.0</c:v>
                </c:pt>
                <c:pt idx="1">
                  <c:v>2.0</c:v>
                </c:pt>
                <c:pt idx="2">
                  <c:v>1.0</c:v>
                </c:pt>
              </c:numCache>
            </c:numRef>
          </c:cat>
          <c:val>
            <c:numRef>
              <c:f>Sheet1!$C$32:$C$34</c:f>
              <c:numCache>
                <c:formatCode>General</c:formatCode>
                <c:ptCount val="3"/>
                <c:pt idx="0">
                  <c:v>682.0</c:v>
                </c:pt>
                <c:pt idx="1">
                  <c:v>1276.0</c:v>
                </c:pt>
                <c:pt idx="2">
                  <c:v>1688.2</c:v>
                </c:pt>
              </c:numCache>
            </c:numRef>
          </c:val>
        </c:ser>
        <c:ser>
          <c:idx val="2"/>
          <c:order val="2"/>
          <c:tx>
            <c:strRef>
              <c:f>Sheet1!$D$31</c:f>
              <c:strCache>
                <c:ptCount val="1"/>
                <c:pt idx="0">
                  <c:v>Coop+RSS</c:v>
                </c:pt>
              </c:strCache>
            </c:strRef>
          </c:tx>
          <c:spPr>
            <a:solidFill>
              <a:srgbClr val="FAAD00"/>
            </a:solidFill>
          </c:spPr>
          <c:cat>
            <c:numRef>
              <c:f>Sheet1!$A$32:$A$34</c:f>
              <c:numCache>
                <c:formatCode>General</c:formatCode>
                <c:ptCount val="3"/>
                <c:pt idx="0">
                  <c:v>10.0</c:v>
                </c:pt>
                <c:pt idx="1">
                  <c:v>2.0</c:v>
                </c:pt>
                <c:pt idx="2">
                  <c:v>1.0</c:v>
                </c:pt>
              </c:numCache>
            </c:numRef>
          </c:cat>
          <c:val>
            <c:numRef>
              <c:f>Sheet1!$D$32:$D$34</c:f>
              <c:numCache>
                <c:formatCode>General</c:formatCode>
                <c:ptCount val="3"/>
                <c:pt idx="0">
                  <c:v>698.75</c:v>
                </c:pt>
                <c:pt idx="1">
                  <c:v>1264.8</c:v>
                </c:pt>
                <c:pt idx="2">
                  <c:v>1700.2</c:v>
                </c:pt>
              </c:numCache>
            </c:numRef>
          </c:val>
        </c:ser>
        <c:axId val="530434328"/>
        <c:axId val="530440216"/>
      </c:barChart>
      <c:catAx>
        <c:axId val="530434328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Ratio of Short-Lived to Long-Lived Objects</a:t>
                </a:r>
              </a:p>
            </c:rich>
          </c:tx>
          <c:layout/>
        </c:title>
        <c:numFmt formatCode="General" sourceLinked="1"/>
        <c:tickLblPos val="nextTo"/>
        <c:crossAx val="530440216"/>
        <c:crosses val="autoZero"/>
        <c:auto val="1"/>
        <c:lblAlgn val="ctr"/>
        <c:lblOffset val="100"/>
      </c:catAx>
      <c:valAx>
        <c:axId val="530440216"/>
        <c:scaling>
          <c:orientation val="minMax"/>
        </c:scaling>
        <c:axPos val="l"/>
        <c:majorGridlines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Runtime (s)</a:t>
                </a:r>
              </a:p>
            </c:rich>
          </c:tx>
          <c:layout/>
        </c:title>
        <c:numFmt formatCode="General" sourceLinked="1"/>
        <c:tickLblPos val="nextTo"/>
        <c:crossAx val="530434328"/>
        <c:crosses val="autoZero"/>
        <c:crossBetween val="between"/>
      </c:valAx>
    </c:plotArea>
    <c:legend>
      <c:legendPos val="r"/>
      <c:legendEntry>
        <c:idx val="0"/>
        <c:txPr>
          <a:bodyPr/>
          <a:lstStyle/>
          <a:p>
            <a:pPr>
              <a:defRPr sz="1600"/>
            </a:pPr>
            <a:endParaRPr lang="en-US"/>
          </a:p>
        </c:txPr>
      </c:legendEntry>
      <c:legendEntry>
        <c:idx val="1"/>
        <c:txPr>
          <a:bodyPr/>
          <a:lstStyle/>
          <a:p>
            <a:pPr>
              <a:defRPr sz="1600"/>
            </a:pPr>
            <a:endParaRPr lang="en-US"/>
          </a:p>
        </c:txPr>
      </c:legendEntry>
      <c:legendEntry>
        <c:idx val="2"/>
        <c:txPr>
          <a:bodyPr/>
          <a:lstStyle/>
          <a:p>
            <a:pPr>
              <a:defRPr sz="1600"/>
            </a:pPr>
            <a:endParaRPr lang="en-US"/>
          </a:p>
        </c:txPr>
      </c:legendEntry>
      <c:layout>
        <c:manualLayout>
          <c:xMode val="edge"/>
          <c:yMode val="edge"/>
          <c:x val="0.087260256901008"/>
          <c:y val="0.144022662409975"/>
          <c:w val="0.152682449541325"/>
          <c:h val="0.275474756691856"/>
        </c:manualLayout>
      </c:layout>
    </c:legend>
    <c:plotVisOnly val="1"/>
  </c:chart>
  <c:externalData r:id="rId1"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402138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391148-2853-3C45-99A2-F96EF55D52D7}" type="datetimeFigureOut">
              <a:rPr lang="en-US" smtClean="0"/>
              <a:pPr/>
              <a:t>11/2/09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402138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F5FBB4-078A-E242-8957-FDE973CE944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589088" y="1006475"/>
            <a:ext cx="4591050" cy="34464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1185863" y="4787900"/>
            <a:ext cx="5405437" cy="38242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07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07" charset="0"/>
      <a:defRPr sz="1200" kern="1200">
        <a:solidFill>
          <a:srgbClr val="000000"/>
        </a:solidFill>
        <a:latin typeface="Times New Roman" pitchFamily="18" charset="0"/>
        <a:ea typeface="ＭＳ Ｐゴシック" pitchFamily="-107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07" charset="0"/>
      <a:defRPr sz="1200" kern="1200">
        <a:solidFill>
          <a:srgbClr val="000000"/>
        </a:solidFill>
        <a:latin typeface="Times New Roman" pitchFamily="18" charset="0"/>
        <a:ea typeface="ＭＳ Ｐゴシック" pitchFamily="-107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07" charset="0"/>
      <a:defRPr sz="1200" kern="1200">
        <a:solidFill>
          <a:srgbClr val="000000"/>
        </a:solidFill>
        <a:latin typeface="Times New Roman" pitchFamily="18" charset="0"/>
        <a:ea typeface="ＭＳ Ｐゴシック" pitchFamily="-107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07" charset="0"/>
      <a:defRPr sz="1200" kern="1200">
        <a:solidFill>
          <a:srgbClr val="000000"/>
        </a:solidFill>
        <a:latin typeface="Times New Roman" pitchFamily="18" charset="0"/>
        <a:ea typeface="ＭＳ Ｐゴシック" pitchFamily="-107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Times New Roman" pitchFamily="-107" charset="0"/>
              </a:rPr>
              <a:t>Say who</a:t>
            </a:r>
            <a:r>
              <a:rPr lang="en-US" baseline="0" dirty="0" smtClean="0">
                <a:latin typeface="Times New Roman" pitchFamily="-107" charset="0"/>
              </a:rPr>
              <a:t> is talking</a:t>
            </a:r>
            <a:endParaRPr lang="en-US" dirty="0">
              <a:latin typeface="Times New Roman" pitchFamily="-107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Compilation costs</a:t>
            </a:r>
          </a:p>
          <a:p>
            <a:endParaRPr lang="en-US" dirty="0" smtClean="0"/>
          </a:p>
          <a:p>
            <a:r>
              <a:rPr lang="en-US" dirty="0" smtClean="0"/>
              <a:t>Cannot</a:t>
            </a:r>
            <a:r>
              <a:rPr lang="en-US" baseline="0" dirty="0" smtClean="0"/>
              <a:t> start from clean system 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 – runtime</a:t>
            </a:r>
          </a:p>
          <a:p>
            <a:r>
              <a:rPr lang="en-US" dirty="0" smtClean="0"/>
              <a:t>X- heap size</a:t>
            </a:r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Cooperative</a:t>
            </a:r>
            <a:r>
              <a:rPr lang="en-US" baseline="0" dirty="0" smtClean="0"/>
              <a:t> line is flat; paging was nearly non-existent</a:t>
            </a:r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7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RSS shrinks, page faults will be occurring.  It provides an early warning</a:t>
            </a:r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 = runtime</a:t>
            </a:r>
          </a:p>
          <a:p>
            <a:r>
              <a:rPr lang="en-US" dirty="0" smtClean="0"/>
              <a:t>X = Heap</a:t>
            </a:r>
          </a:p>
          <a:p>
            <a:r>
              <a:rPr lang="en-US" dirty="0" smtClean="0"/>
              <a:t>RSS</a:t>
            </a:r>
            <a:r>
              <a:rPr lang="en-US" baseline="0" dirty="0" smtClean="0"/>
              <a:t> line is nearly flat; correct heap size no matter what the user typed</a:t>
            </a:r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 =</a:t>
            </a:r>
            <a:r>
              <a:rPr lang="en-US" baseline="0" dirty="0" smtClean="0"/>
              <a:t> Geometric mean relative to Cooperative + RSS</a:t>
            </a:r>
          </a:p>
          <a:p>
            <a:r>
              <a:rPr lang="en-US" baseline="0" dirty="0" smtClean="0"/>
              <a:t>   By definition our Coop + RSS is at 1.0 – slower runs are at higher numbers; faster runs are at lower numbers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X = heap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Added a run that only uses RSS (no page fault trigger)</a:t>
            </a:r>
            <a:r>
              <a:rPr lang="en-US" baseline="0" dirty="0" smtClean="0"/>
              <a:t> to previous graph</a:t>
            </a:r>
          </a:p>
          <a:p>
            <a:endParaRPr lang="en-US" baseline="0" dirty="0" smtClean="0"/>
          </a:p>
          <a:p>
            <a:r>
              <a:rPr lang="en-US" baseline="0" dirty="0" smtClean="0"/>
              <a:t>RSS only performs worse than page fault count only, but better than default system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7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saw</a:t>
            </a:r>
          </a:p>
          <a:p>
            <a:r>
              <a:rPr lang="en-US" dirty="0" smtClean="0"/>
              <a:t>overhead , locks, whiteboard, </a:t>
            </a:r>
            <a:r>
              <a:rPr lang="en-US" dirty="0" err="1" smtClean="0"/>
              <a:t>gcs</a:t>
            </a: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Times New Roman" pitchFamily="-107" charset="0"/>
              </a:rPr>
              <a:t>Lots of system use GC because</a:t>
            </a:r>
            <a:r>
              <a:rPr lang="en-US" baseline="0" dirty="0" smtClean="0">
                <a:latin typeface="Times New Roman" pitchFamily="-107" charset="0"/>
              </a:rPr>
              <a:t> of the system engineering benefits it provides</a:t>
            </a:r>
          </a:p>
          <a:p>
            <a:endParaRPr lang="en-US" baseline="0" dirty="0" smtClean="0">
              <a:latin typeface="Times New Roman" pitchFamily="-107" charset="0"/>
            </a:endParaRPr>
          </a:p>
          <a:p>
            <a:r>
              <a:rPr lang="en-US" baseline="0" dirty="0" smtClean="0">
                <a:latin typeface="Times New Roman" pitchFamily="-107" charset="0"/>
              </a:rPr>
              <a:t>GC performance is competitive with explicit memory manager</a:t>
            </a:r>
            <a:endParaRPr lang="en-US" dirty="0">
              <a:latin typeface="Times New Roman" pitchFamily="-107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think before talk</a:t>
            </a:r>
          </a:p>
          <a:p>
            <a:r>
              <a:rPr lang="en-US" dirty="0" smtClean="0"/>
              <a:t>we thought</a:t>
            </a:r>
          </a:p>
          <a:p>
            <a:r>
              <a:rPr lang="en-US" dirty="0" smtClean="0"/>
              <a:t>no inter communications</a:t>
            </a:r>
            <a:r>
              <a:rPr lang="en-US" baseline="0" dirty="0" smtClean="0"/>
              <a:t> between </a:t>
            </a:r>
            <a:r>
              <a:rPr lang="en-US" baseline="0" dirty="0" err="1" smtClean="0"/>
              <a:t>processesthat</a:t>
            </a:r>
            <a:r>
              <a:rPr lang="en-US" baseline="0" dirty="0" smtClean="0"/>
              <a:t> are selfish</a:t>
            </a:r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geometric mean</a:t>
            </a:r>
          </a:p>
          <a:p>
            <a:r>
              <a:rPr lang="en-US" dirty="0" smtClean="0"/>
              <a:t>as memory pressure increases selfish runs grow better</a:t>
            </a:r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7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Times New Roman" pitchFamily="-107" charset="0"/>
              </a:rPr>
              <a:t>memory manager</a:t>
            </a:r>
            <a:endParaRPr lang="en-US" dirty="0">
              <a:latin typeface="Times New Roman" pitchFamily="-107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other collectors grow</a:t>
            </a:r>
            <a:r>
              <a:rPr lang="en-US" baseline="0" dirty="0" smtClean="0"/>
              <a:t> faster and use more pages</a:t>
            </a:r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made improvements in all collections</a:t>
            </a:r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and copy a file over</a:t>
            </a:r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PRMM relative performance improves (from 1.5x faster</a:t>
            </a:r>
            <a:r>
              <a:rPr lang="en-US" baseline="0" dirty="0" smtClean="0"/>
              <a:t> to 1.69x faster) as the ratio of short-lived objects increases (naturally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r>
              <a:rPr lang="en-US" baseline="0" dirty="0" smtClean="0"/>
              <a:t>changed where our triggers are inserted, </a:t>
            </a:r>
          </a:p>
          <a:p>
            <a:r>
              <a:rPr lang="en-US" baseline="0" dirty="0" smtClean="0"/>
              <a:t>improved upon these results even further</a:t>
            </a:r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twice as</a:t>
            </a:r>
            <a:r>
              <a:rPr lang="en-US" baseline="0" dirty="0" smtClean="0"/>
              <a:t> fast</a:t>
            </a:r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7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Times New Roman" pitchFamily="-107" charset="0"/>
              </a:rPr>
              <a:t>Slower than</a:t>
            </a:r>
            <a:r>
              <a:rPr lang="en-US" baseline="0" dirty="0" smtClean="0">
                <a:latin typeface="Times New Roman" pitchFamily="-107" charset="0"/>
              </a:rPr>
              <a:t> a snail's pace</a:t>
            </a:r>
            <a:endParaRPr lang="en-US" dirty="0">
              <a:latin typeface="Times New Roman" pitchFamily="-107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2163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</p:spPr>
        <p:txBody>
          <a:bodyPr wrap="none" anchor="ctr"/>
          <a:lstStyle/>
          <a:p>
            <a:r>
              <a:rPr lang="en-US" dirty="0" smtClean="0">
                <a:latin typeface="Times New Roman" pitchFamily="-107" charset="0"/>
              </a:rPr>
              <a:t>Shows time executing </a:t>
            </a:r>
            <a:r>
              <a:rPr lang="en-US" dirty="0" err="1" smtClean="0">
                <a:latin typeface="Times New Roman" pitchFamily="-107" charset="0"/>
              </a:rPr>
              <a:t>pseudoJBB</a:t>
            </a:r>
            <a:r>
              <a:rPr lang="en-US" baseline="0" dirty="0" smtClean="0">
                <a:latin typeface="Times New Roman" pitchFamily="-107" charset="0"/>
              </a:rPr>
              <a:t> – JavaBeans enterprise server-like app</a:t>
            </a:r>
          </a:p>
          <a:p>
            <a:endParaRPr lang="en-US" baseline="0" dirty="0" smtClean="0">
              <a:latin typeface="Times New Roman" pitchFamily="-107" charset="0"/>
            </a:endParaRPr>
          </a:p>
          <a:p>
            <a:r>
              <a:rPr lang="en-US" baseline="0" dirty="0" smtClean="0">
                <a:latin typeface="Times New Roman" pitchFamily="-107" charset="0"/>
              </a:rPr>
              <a:t>Y-axis shows time to execute application</a:t>
            </a:r>
          </a:p>
          <a:p>
            <a:endParaRPr lang="en-US" baseline="0" dirty="0" smtClean="0">
              <a:latin typeface="Times New Roman" pitchFamily="-107" charset="0"/>
            </a:endParaRPr>
          </a:p>
          <a:p>
            <a:r>
              <a:rPr lang="en-US" baseline="0" dirty="0" smtClean="0">
                <a:latin typeface="Times New Roman" pitchFamily="-107" charset="0"/>
              </a:rPr>
              <a:t>X-axis shows available memory in the system</a:t>
            </a:r>
          </a:p>
          <a:p>
            <a:endParaRPr lang="en-US" baseline="0" dirty="0" smtClean="0">
              <a:latin typeface="Times New Roman" pitchFamily="-107" charset="0"/>
            </a:endParaRPr>
          </a:p>
          <a:p>
            <a:r>
              <a:rPr lang="en-US" baseline="0" dirty="0" smtClean="0">
                <a:latin typeface="Times New Roman" pitchFamily="-107" charset="0"/>
              </a:rPr>
              <a:t>2 different collectors; performance plummets as soon as paging starts</a:t>
            </a:r>
            <a:endParaRPr lang="en-US" dirty="0">
              <a:latin typeface="Times New Roman" pitchFamily="-107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 small leads to 2 many GCs;</a:t>
            </a:r>
            <a:r>
              <a:rPr lang="en-US" baseline="0" dirty="0" smtClean="0"/>
              <a:t> </a:t>
            </a:r>
            <a:r>
              <a:rPr lang="en-US" dirty="0" smtClean="0"/>
              <a:t>2</a:t>
            </a:r>
            <a:r>
              <a:rPr lang="en-US" baseline="0" dirty="0" smtClean="0"/>
              <a:t> large leads to 2 many page faults; </a:t>
            </a:r>
          </a:p>
          <a:p>
            <a:r>
              <a:rPr lang="en-US" baseline="0" dirty="0" smtClean="0"/>
              <a:t>Need medium size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When I was 11 possible, but with </a:t>
            </a:r>
            <a:r>
              <a:rPr lang="en-US" baseline="0" dirty="0" err="1" smtClean="0"/>
              <a:t>multicore</a:t>
            </a:r>
            <a:r>
              <a:rPr lang="en-US" baseline="0" dirty="0" smtClean="0"/>
              <a:t>, multiprocessor running many applications this is not.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Ben Franklin's advice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7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Small number of faults could be</a:t>
            </a:r>
            <a:r>
              <a:rPr lang="en-US" baseline="0" dirty="0" smtClean="0"/>
              <a:t> coincidence or accident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Heap too large must shrink heap size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3057525" y="7204075"/>
            <a:ext cx="4114800" cy="29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lnSpc>
                <a:spcPct val="93000"/>
              </a:lnSpc>
              <a:spcBef>
                <a:spcPts val="750"/>
              </a:spcBef>
            </a:pPr>
            <a:r>
              <a:rPr lang="en-GB" sz="1400" b="1" u="none">
                <a:solidFill>
                  <a:schemeClr val="bg1"/>
                </a:solidFill>
                <a:latin typeface="Goudy Old Style" pitchFamily="-107" charset="0"/>
              </a:rPr>
              <a:t>Canisius College  •  Department of Computer Science</a:t>
            </a:r>
            <a:endParaRPr lang="en-US" sz="1400" u="none">
              <a:solidFill>
                <a:schemeClr val="bg1"/>
              </a:solidFill>
              <a:latin typeface="Goudy Old Style" pitchFamily="-107" charset="0"/>
            </a:endParaRPr>
          </a:p>
        </p:txBody>
      </p:sp>
      <p:sp>
        <p:nvSpPr>
          <p:cNvPr id="6" name="AutoShape 11"/>
          <p:cNvSpPr>
            <a:spLocks noChangeArrowheads="1"/>
          </p:cNvSpPr>
          <p:nvPr userDrawn="1"/>
        </p:nvSpPr>
        <p:spPr bwMode="auto">
          <a:xfrm>
            <a:off x="0" y="7134225"/>
            <a:ext cx="10077450" cy="449263"/>
          </a:xfrm>
          <a:prstGeom prst="roundRect">
            <a:avLst>
              <a:gd name="adj" fmla="val 352"/>
            </a:avLst>
          </a:prstGeom>
          <a:gradFill rotWithShape="1">
            <a:gsLst>
              <a:gs pos="0">
                <a:srgbClr val="00215C"/>
              </a:gs>
              <a:gs pos="100000">
                <a:srgbClr val="000000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93000"/>
              </a:lnSpc>
              <a:spcBef>
                <a:spcPts val="750"/>
              </a:spcBef>
            </a:pPr>
            <a:r>
              <a:rPr lang="en-GB" sz="1400" b="1" u="none" dirty="0" smtClean="0">
                <a:solidFill>
                  <a:schemeClr val="bg1"/>
                </a:solidFill>
                <a:latin typeface="Goudy Old Style" pitchFamily="-107" charset="0"/>
              </a:rPr>
              <a:t>Canisius College  •  University</a:t>
            </a:r>
            <a:r>
              <a:rPr lang="en-GB" sz="1400" b="1" u="none" baseline="0" dirty="0" smtClean="0">
                <a:solidFill>
                  <a:schemeClr val="bg1"/>
                </a:solidFill>
                <a:latin typeface="Goudy Old Style" pitchFamily="-107" charset="0"/>
              </a:rPr>
              <a:t> of Rochester</a:t>
            </a:r>
            <a:endParaRPr lang="en-US" sz="1400" u="none" dirty="0">
              <a:solidFill>
                <a:schemeClr val="bg1"/>
              </a:solidFill>
              <a:latin typeface="Goudy Old Style" pitchFamily="-107" charset="0"/>
            </a:endParaRPr>
          </a:p>
        </p:txBody>
      </p:sp>
      <p:pic>
        <p:nvPicPr>
          <p:cNvPr id="7" name="Picture 10" descr="Griffin.png"/>
          <p:cNvPicPr>
            <a:picLocks noChangeAspect="1"/>
          </p:cNvPicPr>
          <p:nvPr userDrawn="1"/>
        </p:nvPicPr>
        <p:blipFill>
          <a:blip r:embed="rId2"/>
          <a:srcRect l="1706" t="1762" r="4453" b="4665"/>
          <a:stretch>
            <a:fillRect/>
          </a:stretch>
        </p:blipFill>
        <p:spPr bwMode="auto">
          <a:xfrm>
            <a:off x="9525" y="6281738"/>
            <a:ext cx="1676400" cy="127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2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55650" y="2826214"/>
            <a:ext cx="8566150" cy="665823"/>
          </a:xfrm>
        </p:spPr>
        <p:txBody>
          <a:bodyPr/>
          <a:lstStyle>
            <a:lvl1pPr algn="ctr">
              <a:defRPr>
                <a:solidFill>
                  <a:srgbClr val="FF0000"/>
                </a:solidFill>
                <a:latin typeface="Corbel"/>
                <a:cs typeface="Corbe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02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511300" y="4286250"/>
            <a:ext cx="7054850" cy="463550"/>
          </a:xfrm>
        </p:spPr>
        <p:txBody>
          <a:bodyPr/>
          <a:lstStyle>
            <a:lvl1pPr marL="0" indent="0" algn="ctr">
              <a:lnSpc>
                <a:spcPct val="95000"/>
              </a:lnSpc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buNone/>
              <a:defRPr>
                <a:solidFill>
                  <a:srgbClr val="00215C"/>
                </a:solidFill>
                <a:latin typeface="Goudy Old Style" pitchFamily="18" charset="0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01161" y="6280541"/>
            <a:ext cx="1276289" cy="12823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 userDrawn="1"/>
        </p:nvSpPr>
        <p:spPr bwMode="auto">
          <a:xfrm rot="10800000">
            <a:off x="1289050" y="1266825"/>
            <a:ext cx="8599488" cy="88900"/>
          </a:xfrm>
          <a:prstGeom prst="roundRect">
            <a:avLst>
              <a:gd name="adj" fmla="val 1782"/>
            </a:avLst>
          </a:prstGeom>
          <a:gradFill rotWithShape="0">
            <a:gsLst>
              <a:gs pos="0">
                <a:schemeClr val="bg1"/>
              </a:gs>
              <a:gs pos="100000">
                <a:srgbClr val="F0AD00"/>
              </a:gs>
            </a:gsLst>
            <a:lin ang="108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Frutiger Linotype" pitchFamily="34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6038" y="1562099"/>
            <a:ext cx="8604250" cy="4886325"/>
          </a:xfrm>
        </p:spPr>
        <p:txBody>
          <a:bodyPr>
            <a:noAutofit/>
          </a:bodyPr>
          <a:lstStyle>
            <a:lvl2pPr>
              <a:buClr>
                <a:srgbClr val="00215C"/>
              </a:buClr>
              <a:defRPr/>
            </a:lvl2pPr>
            <a:lvl3pPr>
              <a:buClr>
                <a:srgbClr val="F0AD00"/>
              </a:buClr>
              <a:defRPr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38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/>
          <p:cNvSpPr>
            <a:spLocks noChangeArrowheads="1"/>
          </p:cNvSpPr>
          <p:nvPr userDrawn="1"/>
        </p:nvSpPr>
        <p:spPr bwMode="auto">
          <a:xfrm rot="10800000">
            <a:off x="1289050" y="1266825"/>
            <a:ext cx="8599488" cy="88900"/>
          </a:xfrm>
          <a:prstGeom prst="roundRect">
            <a:avLst>
              <a:gd name="adj" fmla="val 1782"/>
            </a:avLst>
          </a:prstGeom>
          <a:gradFill rotWithShape="0">
            <a:gsLst>
              <a:gs pos="100000">
                <a:srgbClr val="FAAD00"/>
              </a:gs>
              <a:gs pos="0">
                <a:srgbClr val="00215C"/>
              </a:gs>
            </a:gsLst>
            <a:lin ang="108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Frutiger Linotype" pitchFamily="34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16038" y="1562100"/>
            <a:ext cx="4225925" cy="3336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94363" y="1562100"/>
            <a:ext cx="4225925" cy="3336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/>
          <p:cNvSpPr>
            <a:spLocks noChangeArrowheads="1"/>
          </p:cNvSpPr>
          <p:nvPr userDrawn="1"/>
        </p:nvSpPr>
        <p:spPr bwMode="auto">
          <a:xfrm rot="10800000">
            <a:off x="1289050" y="1266825"/>
            <a:ext cx="8599488" cy="88900"/>
          </a:xfrm>
          <a:prstGeom prst="roundRect">
            <a:avLst>
              <a:gd name="adj" fmla="val 1782"/>
            </a:avLst>
          </a:prstGeom>
          <a:gradFill rotWithShape="0">
            <a:gsLst>
              <a:gs pos="100000">
                <a:srgbClr val="FAAD00"/>
              </a:gs>
              <a:gs pos="0">
                <a:srgbClr val="00215C"/>
              </a:gs>
            </a:gsLst>
            <a:lin ang="108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Frutiger Linotype" pitchFamily="34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 userDrawn="1"/>
        </p:nvSpPr>
        <p:spPr bwMode="auto">
          <a:xfrm rot="10800000">
            <a:off x="1289050" y="1266825"/>
            <a:ext cx="8599488" cy="88900"/>
          </a:xfrm>
          <a:prstGeom prst="roundRect">
            <a:avLst>
              <a:gd name="adj" fmla="val 1782"/>
            </a:avLst>
          </a:prstGeom>
          <a:gradFill rotWithShape="0">
            <a:gsLst>
              <a:gs pos="100000">
                <a:srgbClr val="FAAD00"/>
              </a:gs>
              <a:gs pos="0">
                <a:srgbClr val="00215C"/>
              </a:gs>
            </a:gsLst>
            <a:lin ang="108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Frutiger Linotype" pitchFamily="34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16038" y="1562099"/>
            <a:ext cx="8604250" cy="48863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 userDrawn="1">
            <p:ph type="title"/>
          </p:nvPr>
        </p:nvSpPr>
        <p:spPr bwMode="auto">
          <a:xfrm>
            <a:off x="1281113" y="427038"/>
            <a:ext cx="8604250" cy="6572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9" name="Rectangle 3"/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1316038" y="1562100"/>
            <a:ext cx="8604250" cy="33845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dirty="0"/>
              <a:t>Click to edit the outline text format</a:t>
            </a:r>
          </a:p>
          <a:p>
            <a:pPr lvl="1"/>
            <a:r>
              <a:rPr lang="en-GB" dirty="0"/>
              <a:t>Second Outline Level</a:t>
            </a:r>
          </a:p>
          <a:p>
            <a:pPr lvl="2"/>
            <a:r>
              <a:rPr lang="en-GB" dirty="0"/>
              <a:t>Third Outline Level</a:t>
            </a:r>
          </a:p>
          <a:p>
            <a:pPr lvl="3"/>
            <a:r>
              <a:rPr lang="en-GB" dirty="0"/>
              <a:t>Fourth Outline Level</a:t>
            </a:r>
          </a:p>
          <a:p>
            <a:pPr lvl="4"/>
            <a:r>
              <a:rPr lang="en-GB" dirty="0"/>
              <a:t>Fifth Outline Level</a:t>
            </a:r>
          </a:p>
          <a:p>
            <a:pPr lvl="4"/>
            <a:r>
              <a:rPr lang="en-GB" dirty="0"/>
              <a:t>Sixth Outline Level</a:t>
            </a:r>
          </a:p>
          <a:p>
            <a:pPr lvl="4"/>
            <a:r>
              <a:rPr lang="en-GB" dirty="0"/>
              <a:t>Seventh Outline Level</a:t>
            </a:r>
          </a:p>
          <a:p>
            <a:pPr lvl="4"/>
            <a:r>
              <a:rPr lang="en-GB" dirty="0"/>
              <a:t>Eighth Outline Level</a:t>
            </a:r>
          </a:p>
          <a:p>
            <a:pPr lvl="4"/>
            <a:r>
              <a:rPr lang="en-GB" dirty="0"/>
              <a:t>Ninth Outline Level</a:t>
            </a:r>
          </a:p>
        </p:txBody>
      </p:sp>
      <p:sp>
        <p:nvSpPr>
          <p:cNvPr id="1035" name="AutoShape 11"/>
          <p:cNvSpPr>
            <a:spLocks noChangeArrowheads="1"/>
          </p:cNvSpPr>
          <p:nvPr userDrawn="1"/>
        </p:nvSpPr>
        <p:spPr bwMode="auto">
          <a:xfrm>
            <a:off x="0" y="7134225"/>
            <a:ext cx="10077450" cy="449263"/>
          </a:xfrm>
          <a:prstGeom prst="roundRect">
            <a:avLst>
              <a:gd name="adj" fmla="val 352"/>
            </a:avLst>
          </a:prstGeom>
          <a:gradFill rotWithShape="1">
            <a:gsLst>
              <a:gs pos="0">
                <a:srgbClr val="00215C"/>
              </a:gs>
              <a:gs pos="100000">
                <a:srgbClr val="000000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93000"/>
              </a:lnSpc>
              <a:spcBef>
                <a:spcPts val="750"/>
              </a:spcBef>
            </a:pPr>
            <a:r>
              <a:rPr lang="en-GB" sz="1400" b="1" u="none" dirty="0">
                <a:solidFill>
                  <a:schemeClr val="bg1"/>
                </a:solidFill>
                <a:latin typeface="Goudy Old Style" pitchFamily="-107" charset="0"/>
              </a:rPr>
              <a:t>Canisius College  • </a:t>
            </a:r>
            <a:r>
              <a:rPr lang="en-GB" sz="1400" b="1" u="none" dirty="0" smtClean="0">
                <a:solidFill>
                  <a:schemeClr val="bg1"/>
                </a:solidFill>
                <a:latin typeface="Goudy Old Style" pitchFamily="-107" charset="0"/>
              </a:rPr>
              <a:t> University</a:t>
            </a:r>
            <a:r>
              <a:rPr lang="en-GB" sz="1400" b="1" u="none" baseline="0" dirty="0" smtClean="0">
                <a:solidFill>
                  <a:schemeClr val="bg1"/>
                </a:solidFill>
                <a:latin typeface="Goudy Old Style" pitchFamily="-107" charset="0"/>
              </a:rPr>
              <a:t> of Rochester</a:t>
            </a:r>
            <a:endParaRPr lang="en-US" sz="1400" u="none" dirty="0">
              <a:solidFill>
                <a:schemeClr val="bg1"/>
              </a:solidFill>
              <a:latin typeface="Goudy Old Style" pitchFamily="-107" charset="0"/>
            </a:endParaRPr>
          </a:p>
        </p:txBody>
      </p:sp>
      <p:pic>
        <p:nvPicPr>
          <p:cNvPr id="1031" name="Picture 11" descr="Griffin.png"/>
          <p:cNvPicPr>
            <a:picLocks noChangeAspect="1"/>
          </p:cNvPicPr>
          <p:nvPr userDrawn="1"/>
        </p:nvPicPr>
        <p:blipFill>
          <a:blip r:embed="rId9"/>
          <a:srcRect l="1706" t="1762" r="4453" b="4665"/>
          <a:stretch>
            <a:fillRect/>
          </a:stretch>
        </p:blipFill>
        <p:spPr bwMode="auto">
          <a:xfrm>
            <a:off x="9525" y="6281738"/>
            <a:ext cx="1676400" cy="127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801161" y="6280541"/>
            <a:ext cx="1276289" cy="128230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699" r:id="rId3"/>
    <p:sldLayoutId id="2147483703" r:id="rId4"/>
    <p:sldLayoutId id="2147483704" r:id="rId5"/>
    <p:sldLayoutId id="2147483700" r:id="rId6"/>
    <p:sldLayoutId id="2147483705" r:id="rId7"/>
  </p:sldLayoutIdLst>
  <p:timing>
    <p:tnLst>
      <p:par>
        <p:cTn id="1" dur="indefinite" restart="never" nodeType="tmRoot"/>
      </p:par>
    </p:tnLst>
  </p:timing>
  <p:txStyles>
    <p:titleStyle>
      <a:lvl1pPr algn="l" defTabSz="457200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4400" b="1">
          <a:solidFill>
            <a:srgbClr val="00215C"/>
          </a:solidFill>
          <a:latin typeface="+mj-lt"/>
          <a:ea typeface="+mj-ea"/>
          <a:cs typeface="+mj-cs"/>
        </a:defRPr>
      </a:lvl1pPr>
      <a:lvl2pPr algn="l" defTabSz="457200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4400" b="1">
          <a:solidFill>
            <a:srgbClr val="00215C"/>
          </a:solidFill>
          <a:latin typeface="Univers" charset="0"/>
          <a:ea typeface="Lucida Sans Unicode" pitchFamily="34" charset="0"/>
          <a:cs typeface="Lucida Sans Unicode" pitchFamily="34" charset="0"/>
        </a:defRPr>
      </a:lvl2pPr>
      <a:lvl3pPr algn="l" defTabSz="457200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4400" b="1">
          <a:solidFill>
            <a:srgbClr val="00215C"/>
          </a:solidFill>
          <a:latin typeface="Univers" charset="0"/>
          <a:ea typeface="Lucida Sans Unicode" pitchFamily="34" charset="0"/>
          <a:cs typeface="Lucida Sans Unicode" pitchFamily="34" charset="0"/>
        </a:defRPr>
      </a:lvl3pPr>
      <a:lvl4pPr algn="l" defTabSz="457200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4400" b="1">
          <a:solidFill>
            <a:srgbClr val="00215C"/>
          </a:solidFill>
          <a:latin typeface="Univers" charset="0"/>
          <a:ea typeface="Lucida Sans Unicode" pitchFamily="34" charset="0"/>
          <a:cs typeface="Lucida Sans Unicode" pitchFamily="34" charset="0"/>
        </a:defRPr>
      </a:lvl4pPr>
      <a:lvl5pPr algn="l" defTabSz="457200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4400" b="1">
          <a:solidFill>
            <a:srgbClr val="00215C"/>
          </a:solidFill>
          <a:latin typeface="Univers" charset="0"/>
          <a:ea typeface="Lucida Sans Unicode" pitchFamily="34" charset="0"/>
          <a:cs typeface="Lucida Sans Unicode" pitchFamily="34" charset="0"/>
        </a:defRPr>
      </a:lvl5pPr>
      <a:lvl6pPr marL="1536700" indent="-215900" algn="l" defTabSz="457200" rtl="0" eaLnBrk="1" fontAlgn="base" hangingPunct="1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3600">
          <a:solidFill>
            <a:srgbClr val="000000"/>
          </a:solidFill>
          <a:latin typeface="Arial" charset="0"/>
          <a:ea typeface="Lucida Sans Unicode" pitchFamily="34" charset="0"/>
          <a:cs typeface="Lucida Sans Unicode" pitchFamily="34" charset="0"/>
        </a:defRPr>
      </a:lvl6pPr>
      <a:lvl7pPr marL="1993900" indent="-215900" algn="l" defTabSz="457200" rtl="0" eaLnBrk="1" fontAlgn="base" hangingPunct="1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3600">
          <a:solidFill>
            <a:srgbClr val="000000"/>
          </a:solidFill>
          <a:latin typeface="Arial" charset="0"/>
          <a:ea typeface="Lucida Sans Unicode" pitchFamily="34" charset="0"/>
          <a:cs typeface="Lucida Sans Unicode" pitchFamily="34" charset="0"/>
        </a:defRPr>
      </a:lvl7pPr>
      <a:lvl8pPr marL="2451100" indent="-215900" algn="l" defTabSz="457200" rtl="0" eaLnBrk="1" fontAlgn="base" hangingPunct="1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3600">
          <a:solidFill>
            <a:srgbClr val="000000"/>
          </a:solidFill>
          <a:latin typeface="Arial" charset="0"/>
          <a:ea typeface="Lucida Sans Unicode" pitchFamily="34" charset="0"/>
          <a:cs typeface="Lucida Sans Unicode" pitchFamily="34" charset="0"/>
        </a:defRPr>
      </a:lvl8pPr>
      <a:lvl9pPr marL="2908300" indent="-215900" algn="l" defTabSz="457200" rtl="0" eaLnBrk="1" fontAlgn="base" hangingPunct="1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3600">
          <a:solidFill>
            <a:srgbClr val="000000"/>
          </a:solidFill>
          <a:latin typeface="Arial" charset="0"/>
          <a:ea typeface="Lucida Sans Unicode" pitchFamily="34" charset="0"/>
          <a:cs typeface="Lucida Sans Unicode" pitchFamily="34" charset="0"/>
        </a:defRPr>
      </a:lvl9pPr>
    </p:titleStyle>
    <p:bodyStyle>
      <a:lvl1pPr marL="234950" indent="-234950" algn="l" defTabSz="457200" rtl="0" fontAlgn="base">
        <a:lnSpc>
          <a:spcPct val="98000"/>
        </a:lnSpc>
        <a:spcBef>
          <a:spcPct val="0"/>
        </a:spcBef>
        <a:spcAft>
          <a:spcPts val="288"/>
        </a:spcAft>
        <a:buClr>
          <a:srgbClr val="F0AD00"/>
        </a:buClr>
        <a:buSzPct val="100000"/>
        <a:buFont typeface="Arial" pitchFamily="-107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568325" indent="-219075" algn="l" defTabSz="457200" rtl="0" fontAlgn="base">
        <a:lnSpc>
          <a:spcPct val="98000"/>
        </a:lnSpc>
        <a:spcBef>
          <a:spcPct val="0"/>
        </a:spcBef>
        <a:spcAft>
          <a:spcPts val="288"/>
        </a:spcAft>
        <a:buClr>
          <a:srgbClr val="00215C"/>
        </a:buClr>
        <a:buSzPct val="75000"/>
        <a:buFont typeface="Arial" pitchFamily="-107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911225" indent="-222250" algn="l" defTabSz="457200" rtl="0" fontAlgn="base">
        <a:lnSpc>
          <a:spcPct val="98000"/>
        </a:lnSpc>
        <a:spcBef>
          <a:spcPct val="0"/>
        </a:spcBef>
        <a:spcAft>
          <a:spcPts val="288"/>
        </a:spcAft>
        <a:buClr>
          <a:srgbClr val="F0AD00"/>
        </a:buClr>
        <a:buSzPct val="50000"/>
        <a:buFont typeface="Arial" pitchFamily="-107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257300" indent="-231775" algn="l" defTabSz="457200" rtl="0" fontAlgn="base">
        <a:lnSpc>
          <a:spcPct val="98000"/>
        </a:lnSpc>
        <a:spcBef>
          <a:spcPct val="0"/>
        </a:spcBef>
        <a:spcAft>
          <a:spcPts val="288"/>
        </a:spcAft>
        <a:buClr>
          <a:srgbClr val="F0AF00"/>
        </a:buClr>
        <a:buSzPct val="25000"/>
        <a:buFont typeface="Arial" pitchFamily="-107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1606550" indent="-234950" algn="l" defTabSz="457200" rtl="0" fontAlgn="base">
        <a:lnSpc>
          <a:spcPct val="98000"/>
        </a:lnSpc>
        <a:spcBef>
          <a:spcPct val="0"/>
        </a:spcBef>
        <a:spcAft>
          <a:spcPts val="288"/>
        </a:spcAft>
        <a:buClr>
          <a:srgbClr val="000000"/>
        </a:buClr>
        <a:buSzPct val="25000"/>
        <a:buFont typeface="Arial" pitchFamily="-107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063750" indent="-234950" algn="l" defTabSz="457200" rtl="0" eaLnBrk="1" fontAlgn="base" hangingPunct="1">
        <a:lnSpc>
          <a:spcPct val="98000"/>
        </a:lnSpc>
        <a:spcBef>
          <a:spcPct val="0"/>
        </a:spcBef>
        <a:spcAft>
          <a:spcPts val="288"/>
        </a:spcAft>
        <a:buClr>
          <a:srgbClr val="000000"/>
        </a:buClr>
        <a:buSzPct val="25000"/>
        <a:buFont typeface="Arial" charset="0"/>
        <a:buChar char="•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520950" indent="-234950" algn="l" defTabSz="457200" rtl="0" eaLnBrk="1" fontAlgn="base" hangingPunct="1">
        <a:lnSpc>
          <a:spcPct val="98000"/>
        </a:lnSpc>
        <a:spcBef>
          <a:spcPct val="0"/>
        </a:spcBef>
        <a:spcAft>
          <a:spcPts val="288"/>
        </a:spcAft>
        <a:buClr>
          <a:srgbClr val="000000"/>
        </a:buClr>
        <a:buSzPct val="25000"/>
        <a:buFont typeface="Arial" charset="0"/>
        <a:buChar char="•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2978150" indent="-234950" algn="l" defTabSz="457200" rtl="0" eaLnBrk="1" fontAlgn="base" hangingPunct="1">
        <a:lnSpc>
          <a:spcPct val="98000"/>
        </a:lnSpc>
        <a:spcBef>
          <a:spcPct val="0"/>
        </a:spcBef>
        <a:spcAft>
          <a:spcPts val="288"/>
        </a:spcAft>
        <a:buClr>
          <a:srgbClr val="000000"/>
        </a:buClr>
        <a:buSzPct val="25000"/>
        <a:buFont typeface="Arial" charset="0"/>
        <a:buChar char="•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435350" indent="-234950" algn="l" defTabSz="457200" rtl="0" eaLnBrk="1" fontAlgn="base" hangingPunct="1">
        <a:lnSpc>
          <a:spcPct val="98000"/>
        </a:lnSpc>
        <a:spcBef>
          <a:spcPct val="0"/>
        </a:spcBef>
        <a:spcAft>
          <a:spcPts val="288"/>
        </a:spcAft>
        <a:buClr>
          <a:srgbClr val="000000"/>
        </a:buClr>
        <a:buSzPct val="25000"/>
        <a:buFont typeface="Arial" charset="0"/>
        <a:buChar char="•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chart" Target="../charts/char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Microsoft_Excel_97_-_2004_Worksheet1.xls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755650" y="2494431"/>
            <a:ext cx="8566150" cy="132939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latin typeface="DejaVu Sans"/>
                <a:cs typeface="DejaVu Sans"/>
              </a:rPr>
              <a:t>Poor Richard's </a:t>
            </a:r>
            <a:br>
              <a:rPr lang="en-US" dirty="0" smtClean="0">
                <a:solidFill>
                  <a:srgbClr val="FF0000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latin typeface="DejaVu Sans"/>
                <a:cs typeface="DejaVu Sans"/>
              </a:rPr>
            </a:br>
            <a:r>
              <a:rPr lang="en-US" dirty="0" smtClean="0">
                <a:solidFill>
                  <a:srgbClr val="FF0000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latin typeface="DejaVu Sans"/>
                <a:cs typeface="DejaVu Sans"/>
              </a:rPr>
              <a:t>Memory Manager</a:t>
            </a:r>
            <a:endParaRPr lang="en-US" dirty="0">
              <a:solidFill>
                <a:srgbClr val="FF0000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  <a:latin typeface="DejaVu Sans"/>
              <a:cs typeface="DejaVu Sans"/>
            </a:endParaRPr>
          </a:p>
        </p:txBody>
      </p:sp>
      <p:sp>
        <p:nvSpPr>
          <p:cNvPr id="717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42925" y="4286250"/>
            <a:ext cx="9296400" cy="1735911"/>
          </a:xfrm>
        </p:spPr>
        <p:txBody>
          <a:bodyPr/>
          <a:lstStyle/>
          <a:p>
            <a:pPr>
              <a:lnSpc>
                <a:spcPct val="98000"/>
              </a:lnSpc>
            </a:pPr>
            <a:r>
              <a:rPr lang="en-US" sz="2800" b="1" dirty="0" err="1" smtClean="0"/>
              <a:t>Tongxin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Bai</a:t>
            </a:r>
            <a:r>
              <a:rPr lang="en-US" sz="2800" b="1" dirty="0" smtClean="0"/>
              <a:t>, Jonathan Bard, </a:t>
            </a:r>
            <a:br>
              <a:rPr lang="en-US" sz="2800" b="1" dirty="0" smtClean="0"/>
            </a:br>
            <a:r>
              <a:rPr lang="en-US" sz="2800" b="1" dirty="0" smtClean="0"/>
              <a:t>Stephen Kane, Elizabeth </a:t>
            </a:r>
            <a:r>
              <a:rPr lang="en-US" sz="2800" b="1" dirty="0" err="1" smtClean="0"/>
              <a:t>Keudel</a:t>
            </a:r>
            <a:r>
              <a:rPr lang="en-US" sz="2800" dirty="0" smtClean="0"/>
              <a:t>, </a:t>
            </a:r>
            <a:br>
              <a:rPr lang="en-US" sz="2800" dirty="0" smtClean="0"/>
            </a:br>
            <a:r>
              <a:rPr lang="en-US" sz="2800" dirty="0" smtClean="0"/>
              <a:t>Matthew Hertz, &amp; Chen Ding</a:t>
            </a:r>
            <a:r>
              <a:rPr lang="en-GB" sz="3100" i="1" dirty="0" smtClean="0">
                <a:latin typeface="Goudy Old Style" pitchFamily="-107" charset="0"/>
              </a:rPr>
              <a:t/>
            </a:r>
            <a:br>
              <a:rPr lang="en-GB" sz="3100" i="1" dirty="0" smtClean="0">
                <a:latin typeface="Goudy Old Style" pitchFamily="-107" charset="0"/>
              </a:rPr>
            </a:br>
            <a:r>
              <a:rPr lang="en-GB" sz="3100" dirty="0">
                <a:latin typeface="Goudy Old Style" pitchFamily="-107" charset="0"/>
              </a:rPr>
              <a:t>Canisius College</a:t>
            </a:r>
            <a:endParaRPr lang="en-US" sz="3100" dirty="0">
              <a:latin typeface="Goudy Old Style" pitchFamily="-107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1113" y="422739"/>
            <a:ext cx="8604250" cy="665823"/>
          </a:xfrm>
        </p:spPr>
        <p:txBody>
          <a:bodyPr/>
          <a:lstStyle/>
          <a:p>
            <a:r>
              <a:rPr lang="en-US" dirty="0" smtClean="0"/>
              <a:t>Our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215C"/>
                </a:solidFill>
              </a:rPr>
              <a:t>Maintain performance </a:t>
            </a:r>
            <a:r>
              <a:rPr lang="en-US" dirty="0" smtClean="0"/>
              <a:t>of existing collectors</a:t>
            </a:r>
          </a:p>
          <a:p>
            <a:pPr lvl="1"/>
            <a:r>
              <a:rPr lang="en-US" dirty="0" smtClean="0"/>
              <a:t>Assume that </a:t>
            </a:r>
            <a:r>
              <a:rPr lang="en-US" dirty="0" smtClean="0">
                <a:solidFill>
                  <a:srgbClr val="FF6600"/>
                </a:solidFill>
              </a:rPr>
              <a:t>paging is not common case</a:t>
            </a:r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Keep changes small </a:t>
            </a:r>
            <a:r>
              <a:rPr lang="en-US" dirty="0" smtClean="0"/>
              <a:t>&amp; outside of current systems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Focus on the </a:t>
            </a:r>
            <a:r>
              <a:rPr lang="en-US" b="1" dirty="0" smtClean="0">
                <a:solidFill>
                  <a:srgbClr val="00215C"/>
                </a:solidFill>
              </a:rPr>
              <a:t>correct problem: page fault</a:t>
            </a:r>
            <a:r>
              <a:rPr lang="en-US" b="1" u="sng" dirty="0" smtClean="0">
                <a:solidFill>
                  <a:srgbClr val="FF0000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s</a:t>
            </a:r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No serious slowdown </a:t>
            </a:r>
            <a:r>
              <a:rPr lang="en-US" dirty="0" smtClean="0"/>
              <a:t>from small number of faults</a:t>
            </a:r>
          </a:p>
          <a:p>
            <a:pPr lvl="1"/>
            <a:r>
              <a:rPr lang="en-US" dirty="0" smtClean="0"/>
              <a:t>Instead need to </a:t>
            </a:r>
            <a:r>
              <a:rPr lang="en-US" dirty="0" smtClean="0">
                <a:solidFill>
                  <a:srgbClr val="FF6600"/>
                </a:solidFill>
              </a:rPr>
              <a:t>prevent faults from snowballing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j0433073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t="38095"/>
          <a:stretch>
            <a:fillRect/>
          </a:stretch>
        </p:blipFill>
        <p:spPr>
          <a:xfrm>
            <a:off x="3895725" y="4858146"/>
            <a:ext cx="2667000" cy="2199879"/>
          </a:xfrm>
          <a:prstGeom prst="rect">
            <a:avLst/>
          </a:prstGeom>
        </p:spPr>
      </p:pic>
      <p:pic>
        <p:nvPicPr>
          <p:cNvPr id="6" name="Picture 5" descr="j0397664.wm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725" y="5838825"/>
            <a:ext cx="533400" cy="1390650"/>
          </a:xfrm>
          <a:prstGeom prst="rect">
            <a:avLst/>
          </a:prstGeom>
          <a:scene3d>
            <a:camera prst="orthographicFront">
              <a:rot lat="2936334" lon="809901" rev="20513633"/>
            </a:camera>
            <a:lightRig rig="threePt" dir="t"/>
          </a:scene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1113" y="422739"/>
            <a:ext cx="8604250" cy="665823"/>
          </a:xfrm>
        </p:spPr>
        <p:txBody>
          <a:bodyPr/>
          <a:lstStyle/>
          <a:p>
            <a:r>
              <a:rPr lang="en-US" dirty="0" smtClean="0"/>
              <a:t>Our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Process will </a:t>
            </a:r>
            <a:r>
              <a:rPr lang="en-US" b="1" dirty="0" smtClean="0">
                <a:solidFill>
                  <a:srgbClr val="00215C"/>
                </a:solidFill>
              </a:rPr>
              <a:t>check fault count periodically</a:t>
            </a:r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Tolerate a few new faults </a:t>
            </a:r>
            <a:r>
              <a:rPr lang="en-US" dirty="0" smtClean="0"/>
              <a:t>at each check, but…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…must </a:t>
            </a:r>
            <a:r>
              <a:rPr lang="en-US" dirty="0" smtClean="0">
                <a:solidFill>
                  <a:srgbClr val="FF6600"/>
                </a:solidFill>
              </a:rPr>
              <a:t>act when faults are too high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>
                <a:solidFill>
                  <a:srgbClr val="00215C"/>
                </a:solidFill>
              </a:rPr>
              <a:t>Prevent slowdown </a:t>
            </a:r>
            <a:r>
              <a:rPr lang="en-US" dirty="0" smtClean="0"/>
              <a:t>caused by many faults</a:t>
            </a:r>
          </a:p>
          <a:p>
            <a:pPr lvl="1"/>
            <a:r>
              <a:rPr lang="en-US" dirty="0" smtClean="0"/>
              <a:t>Force garbage </a:t>
            </a:r>
            <a:r>
              <a:rPr lang="en-US" dirty="0" smtClean="0">
                <a:solidFill>
                  <a:srgbClr val="FF6600"/>
                </a:solidFill>
              </a:rPr>
              <a:t>collection once enough faults seen</a:t>
            </a:r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GC reduces pages needed </a:t>
            </a:r>
            <a:r>
              <a:rPr lang="en-US" dirty="0" smtClean="0"/>
              <a:t>&amp; keeps them in RAM</a:t>
            </a:r>
            <a:endParaRPr lang="en-US" dirty="0" smtClean="0">
              <a:solidFill>
                <a:srgbClr val="FF6600"/>
              </a:solidFill>
            </a:endParaRPr>
          </a:p>
          <a:p>
            <a:pPr lvl="1"/>
            <a:r>
              <a:rPr lang="en-US" dirty="0" smtClean="0"/>
              <a:t>Pressure now dealt with; </a:t>
            </a:r>
            <a:r>
              <a:rPr lang="en-US" dirty="0" smtClean="0">
                <a:solidFill>
                  <a:srgbClr val="FF6600"/>
                </a:solidFill>
              </a:rPr>
              <a:t>so heap can </a:t>
            </a:r>
            <a:r>
              <a:rPr lang="en-US" dirty="0" err="1" smtClean="0">
                <a:solidFill>
                  <a:srgbClr val="FF6600"/>
                </a:solidFill>
              </a:rPr>
              <a:t>regrow</a:t>
            </a:r>
            <a:endParaRPr lang="en-US" dirty="0" smtClean="0">
              <a:solidFill>
                <a:srgbClr val="FF6600"/>
              </a:solidFill>
            </a:endParaRPr>
          </a:p>
          <a:p>
            <a:pPr lvl="1"/>
            <a:endParaRPr lang="en-US" dirty="0" smtClean="0">
              <a:solidFill>
                <a:srgbClr val="FF66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1113" y="422739"/>
            <a:ext cx="8604250" cy="665823"/>
          </a:xfrm>
        </p:spPr>
        <p:txBody>
          <a:bodyPr/>
          <a:lstStyle/>
          <a:p>
            <a:r>
              <a:rPr lang="en-US" dirty="0" smtClean="0"/>
              <a:t>Memory is System-Wide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215C"/>
                </a:solidFill>
              </a:rPr>
              <a:t>Share information </a:t>
            </a:r>
            <a:r>
              <a:rPr lang="en-US" dirty="0" smtClean="0">
                <a:solidFill>
                  <a:srgbClr val="000000"/>
                </a:solidFill>
              </a:rPr>
              <a:t>using whiteboard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5" y="2181225"/>
            <a:ext cx="6350000" cy="4762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1113" y="422739"/>
            <a:ext cx="8604250" cy="665823"/>
          </a:xfrm>
        </p:spPr>
        <p:txBody>
          <a:bodyPr/>
          <a:lstStyle/>
          <a:p>
            <a:r>
              <a:rPr lang="en-US" dirty="0" smtClean="0"/>
              <a:t>Memory is System-Wide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215C"/>
                </a:solidFill>
              </a:rPr>
              <a:t>Share information </a:t>
            </a:r>
            <a:r>
              <a:rPr lang="en-US" dirty="0" smtClean="0">
                <a:solidFill>
                  <a:srgbClr val="000000"/>
                </a:solidFill>
              </a:rPr>
              <a:t>using whiteboard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Alert all processes when </a:t>
            </a:r>
            <a:r>
              <a:rPr lang="en-US" dirty="0" smtClean="0">
                <a:solidFill>
                  <a:srgbClr val="FF6600"/>
                </a:solidFill>
              </a:rPr>
              <a:t>increased faults detected</a:t>
            </a:r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Check for alert </a:t>
            </a:r>
            <a:r>
              <a:rPr lang="en-US" dirty="0" smtClean="0"/>
              <a:t>during periodic fault count check</a:t>
            </a:r>
          </a:p>
          <a:p>
            <a:pPr lvl="1"/>
            <a:r>
              <a:rPr lang="en-US" dirty="0" smtClean="0"/>
              <a:t>Even if no fault locally, </a:t>
            </a:r>
            <a:r>
              <a:rPr lang="en-US" dirty="0" smtClean="0">
                <a:solidFill>
                  <a:srgbClr val="FF6600"/>
                </a:solidFill>
              </a:rPr>
              <a:t>collect heap when alerted</a:t>
            </a:r>
          </a:p>
          <a:p>
            <a:pPr lvl="1"/>
            <a:endParaRPr lang="en-US" dirty="0" smtClean="0">
              <a:solidFill>
                <a:srgbClr val="FF6600"/>
              </a:solidFill>
            </a:endParaRPr>
          </a:p>
          <a:p>
            <a:r>
              <a:rPr lang="en-US" b="1" dirty="0" smtClean="0">
                <a:solidFill>
                  <a:srgbClr val="00215C"/>
                </a:solidFill>
              </a:rPr>
              <a:t>Whiteboard prevents run </a:t>
            </a:r>
            <a:r>
              <a:rPr lang="en-US" dirty="0" smtClean="0"/>
              <a:t>on memory, also</a:t>
            </a:r>
          </a:p>
          <a:p>
            <a:pPr lvl="1"/>
            <a:r>
              <a:rPr lang="en-US" dirty="0" smtClean="0"/>
              <a:t>Collection temporarily </a:t>
            </a:r>
            <a:r>
              <a:rPr lang="en-US" dirty="0" smtClean="0">
                <a:solidFill>
                  <a:srgbClr val="FF6600"/>
                </a:solidFill>
              </a:rPr>
              <a:t>increases memory needs</a:t>
            </a:r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Paging is worsened </a:t>
            </a:r>
            <a:r>
              <a:rPr lang="en-US" dirty="0" smtClean="0"/>
              <a:t>by all processes GC at once</a:t>
            </a:r>
          </a:p>
          <a:p>
            <a:pPr lvl="1"/>
            <a:r>
              <a:rPr lang="en-US" dirty="0" smtClean="0"/>
              <a:t>Processes use whiteboard to </a:t>
            </a:r>
            <a:r>
              <a:rPr lang="en-US" dirty="0" smtClean="0">
                <a:solidFill>
                  <a:srgbClr val="FF6600"/>
                </a:solidFill>
              </a:rPr>
              <a:t>serialize collections</a:t>
            </a:r>
          </a:p>
          <a:p>
            <a:endParaRPr lang="en-US" dirty="0">
              <a:solidFill>
                <a:srgbClr val="FF66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1113" y="422739"/>
            <a:ext cx="8604250" cy="665823"/>
          </a:xfrm>
        </p:spPr>
        <p:txBody>
          <a:bodyPr/>
          <a:lstStyle/>
          <a:p>
            <a:r>
              <a:rPr lang="en-US" dirty="0" smtClean="0"/>
              <a:t>Experimental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215C"/>
                </a:solidFill>
              </a:rPr>
              <a:t>Java platform:</a:t>
            </a:r>
          </a:p>
          <a:p>
            <a:pPr lvl="1"/>
            <a:r>
              <a:rPr lang="en-US" dirty="0" err="1" smtClean="0">
                <a:solidFill>
                  <a:srgbClr val="FF6600"/>
                </a:solidFill>
              </a:rPr>
              <a:t>MMTk/Jikes</a:t>
            </a:r>
            <a:r>
              <a:rPr lang="en-US" dirty="0" smtClean="0">
                <a:solidFill>
                  <a:srgbClr val="FF6600"/>
                </a:solidFill>
              </a:rPr>
              <a:t> RVM </a:t>
            </a:r>
            <a:r>
              <a:rPr lang="en-US" dirty="0" smtClean="0"/>
              <a:t>3.0.1 (revision 15128)</a:t>
            </a:r>
          </a:p>
          <a:p>
            <a:pPr lvl="1"/>
            <a:r>
              <a:rPr lang="en-US" i="1" dirty="0" err="1" smtClean="0">
                <a:solidFill>
                  <a:srgbClr val="FF6600"/>
                </a:solidFill>
              </a:rPr>
              <a:t>PseudoAdaptive</a:t>
            </a:r>
            <a:r>
              <a:rPr lang="en-US" i="1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compiler &amp; </a:t>
            </a:r>
            <a:r>
              <a:rPr lang="en-US" i="1" dirty="0" err="1" smtClean="0">
                <a:solidFill>
                  <a:srgbClr val="FF6600"/>
                </a:solidFill>
              </a:rPr>
              <a:t>GenMS</a:t>
            </a:r>
            <a:r>
              <a:rPr lang="en-US" i="1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collector</a:t>
            </a:r>
          </a:p>
          <a:p>
            <a:pPr lvl="1"/>
            <a:endParaRPr lang="en-US" dirty="0" smtClean="0"/>
          </a:p>
          <a:p>
            <a:r>
              <a:rPr lang="en-US" b="1" dirty="0" smtClean="0">
                <a:solidFill>
                  <a:srgbClr val="00215C"/>
                </a:solidFill>
              </a:rPr>
              <a:t>Hardware:</a:t>
            </a:r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Dual 2.8 GHz Xeon </a:t>
            </a:r>
            <a:r>
              <a:rPr lang="en-US" dirty="0" err="1" smtClean="0"/>
              <a:t>w</a:t>
            </a:r>
            <a:r>
              <a:rPr lang="en-US" dirty="0" smtClean="0"/>
              <a:t>/ </a:t>
            </a:r>
            <a:r>
              <a:rPr lang="en-US" dirty="0" err="1" smtClean="0"/>
              <a:t>hyperthreading</a:t>
            </a:r>
            <a:r>
              <a:rPr lang="en-US" dirty="0" smtClean="0"/>
              <a:t> turned on</a:t>
            </a:r>
          </a:p>
          <a:p>
            <a:pPr lvl="1"/>
            <a:r>
              <a:rPr lang="en-US" dirty="0" smtClean="0"/>
              <a:t>Booted with option </a:t>
            </a:r>
            <a:r>
              <a:rPr lang="en-US" dirty="0" smtClean="0">
                <a:solidFill>
                  <a:srgbClr val="FF6600"/>
                </a:solidFill>
              </a:rPr>
              <a:t>"</a:t>
            </a:r>
            <a:r>
              <a:rPr lang="en-US" b="1" dirty="0" err="1" smtClean="0">
                <a:solidFill>
                  <a:srgbClr val="FF6600"/>
                </a:solidFill>
                <a:latin typeface="Courier"/>
                <a:cs typeface="Courier"/>
              </a:rPr>
              <a:t>mem</a:t>
            </a:r>
            <a:r>
              <a:rPr lang="en-US" b="1" dirty="0" smtClean="0">
                <a:solidFill>
                  <a:srgbClr val="FF6600"/>
                </a:solidFill>
                <a:latin typeface="Courier"/>
                <a:cs typeface="Courier"/>
              </a:rPr>
              <a:t>=256M</a:t>
            </a:r>
            <a:r>
              <a:rPr lang="en-US" dirty="0" smtClean="0">
                <a:solidFill>
                  <a:srgbClr val="FF6600"/>
                </a:solidFill>
              </a:rPr>
              <a:t>" limiting memory</a:t>
            </a:r>
          </a:p>
          <a:p>
            <a:endParaRPr lang="en-US" b="1" dirty="0" smtClean="0">
              <a:solidFill>
                <a:srgbClr val="00215C"/>
              </a:solidFill>
            </a:endParaRPr>
          </a:p>
          <a:p>
            <a:r>
              <a:rPr lang="en-US" b="1" dirty="0" smtClean="0">
                <a:solidFill>
                  <a:srgbClr val="00215C"/>
                </a:solidFill>
              </a:rPr>
              <a:t>Operating System:</a:t>
            </a:r>
          </a:p>
          <a:p>
            <a:pPr lvl="1"/>
            <a:r>
              <a:rPr lang="en-US" dirty="0" err="1" smtClean="0">
                <a:solidFill>
                  <a:srgbClr val="FF6600"/>
                </a:solidFill>
              </a:rPr>
              <a:t>Ubuntu</a:t>
            </a:r>
            <a:r>
              <a:rPr lang="en-US" dirty="0" smtClean="0">
                <a:solidFill>
                  <a:srgbClr val="FF6600"/>
                </a:solidFill>
              </a:rPr>
              <a:t> 9.04 </a:t>
            </a:r>
            <a:r>
              <a:rPr lang="en-US" dirty="0" smtClean="0"/>
              <a:t>(Linux kernel 2.6.28-13)</a:t>
            </a:r>
          </a:p>
          <a:p>
            <a:endParaRPr lang="en-US" b="1" dirty="0" smtClean="0">
              <a:solidFill>
                <a:srgbClr val="00215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1113" y="422739"/>
            <a:ext cx="8604250" cy="665823"/>
          </a:xfrm>
        </p:spPr>
        <p:txBody>
          <a:bodyPr/>
          <a:lstStyle/>
          <a:p>
            <a:r>
              <a:rPr lang="en-US" dirty="0" smtClean="0"/>
              <a:t>Experimental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215C"/>
                </a:solidFill>
              </a:rPr>
              <a:t>Benchmarks used:</a:t>
            </a:r>
          </a:p>
          <a:p>
            <a:pPr lvl="1"/>
            <a:r>
              <a:rPr lang="en-US" dirty="0" err="1" smtClean="0">
                <a:solidFill>
                  <a:srgbClr val="FF6600"/>
                </a:solidFill>
              </a:rPr>
              <a:t>pseudoJBB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– fixed workload variant of </a:t>
            </a:r>
            <a:r>
              <a:rPr lang="en-US" dirty="0" err="1" smtClean="0">
                <a:solidFill>
                  <a:srgbClr val="000000"/>
                </a:solidFill>
              </a:rPr>
              <a:t>SPECjbb</a:t>
            </a:r>
            <a:endParaRPr lang="en-US" dirty="0" smtClean="0">
              <a:solidFill>
                <a:srgbClr val="000000"/>
              </a:solidFill>
            </a:endParaRPr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bloat, fop, </a:t>
            </a:r>
            <a:r>
              <a:rPr lang="en-US" dirty="0" err="1" smtClean="0">
                <a:solidFill>
                  <a:srgbClr val="FF6600"/>
                </a:solidFill>
              </a:rPr>
              <a:t>pmd</a:t>
            </a:r>
            <a:r>
              <a:rPr lang="en-US" dirty="0" smtClean="0">
                <a:solidFill>
                  <a:srgbClr val="FF6600"/>
                </a:solidFill>
              </a:rPr>
              <a:t>, </a:t>
            </a:r>
            <a:r>
              <a:rPr lang="en-US" dirty="0" err="1" smtClean="0">
                <a:solidFill>
                  <a:srgbClr val="FF6600"/>
                </a:solidFill>
              </a:rPr>
              <a:t>xalan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– from </a:t>
            </a:r>
            <a:r>
              <a:rPr lang="en-US" dirty="0" err="1" smtClean="0">
                <a:solidFill>
                  <a:srgbClr val="000000"/>
                </a:solidFill>
              </a:rPr>
              <a:t>DaCapo</a:t>
            </a:r>
            <a:r>
              <a:rPr lang="en-US" dirty="0" smtClean="0">
                <a:solidFill>
                  <a:srgbClr val="000000"/>
                </a:solidFill>
              </a:rPr>
              <a:t> suite</a:t>
            </a:r>
          </a:p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err="1" smtClean="0">
                <a:solidFill>
                  <a:srgbClr val="000000"/>
                </a:solidFill>
              </a:rPr>
              <a:t>DaCapo</a:t>
            </a:r>
            <a:r>
              <a:rPr lang="en-US" dirty="0" smtClean="0">
                <a:solidFill>
                  <a:srgbClr val="000000"/>
                </a:solidFill>
              </a:rPr>
              <a:t> benchmarks </a:t>
            </a:r>
            <a:r>
              <a:rPr lang="en-US" b="1" dirty="0" smtClean="0">
                <a:solidFill>
                  <a:srgbClr val="00215C"/>
                </a:solidFill>
              </a:rPr>
              <a:t>looped multiple times</a:t>
            </a:r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Initial (compilation) run included </a:t>
            </a:r>
            <a:r>
              <a:rPr lang="en-US" dirty="0" smtClean="0"/>
              <a:t>in results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When not paging, </a:t>
            </a:r>
            <a:r>
              <a:rPr lang="en-US" dirty="0" smtClean="0">
                <a:solidFill>
                  <a:srgbClr val="FF6600"/>
                </a:solidFill>
              </a:rPr>
              <a:t>runs total about 1:17</a:t>
            </a:r>
          </a:p>
          <a:p>
            <a:pPr lvl="1"/>
            <a:endParaRPr lang="en-US" dirty="0" smtClean="0">
              <a:solidFill>
                <a:srgbClr val="FF66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Ran </a:t>
            </a:r>
            <a:r>
              <a:rPr lang="en-US" b="1" dirty="0" smtClean="0">
                <a:solidFill>
                  <a:srgbClr val="00215C"/>
                </a:solidFill>
              </a:rPr>
              <a:t>2 benchmarks simultaneously </a:t>
            </a:r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Record time until both </a:t>
            </a:r>
            <a:r>
              <a:rPr lang="en-US" dirty="0" smtClean="0">
                <a:solidFill>
                  <a:srgbClr val="00215C"/>
                </a:solidFill>
              </a:rPr>
              <a:t>processes completed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1113" y="422739"/>
            <a:ext cx="8604250" cy="665823"/>
          </a:xfrm>
        </p:spPr>
        <p:txBody>
          <a:bodyPr/>
          <a:lstStyle/>
          <a:p>
            <a:r>
              <a:rPr lang="en-US" dirty="0" smtClean="0"/>
              <a:t>Little Strokes Fell Great Oaks</a:t>
            </a:r>
            <a:endParaRPr lang="en-US" dirty="0"/>
          </a:p>
        </p:txBody>
      </p:sp>
      <p:pic>
        <p:nvPicPr>
          <p:cNvPr id="6" name="Picture 5" descr="BloatAndFop.BaseVsFaults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71725" y="1876425"/>
            <a:ext cx="6096000" cy="457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57525" y="1562400"/>
            <a:ext cx="5221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Needed to Complete </a:t>
            </a:r>
            <a:r>
              <a:rPr lang="en-US" dirty="0" err="1" smtClean="0"/>
              <a:t>pseudoJBB</a:t>
            </a:r>
            <a:r>
              <a:rPr lang="en-US" dirty="0" smtClean="0"/>
              <a:t> Runs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1113" y="422739"/>
            <a:ext cx="8604250" cy="665823"/>
          </a:xfrm>
        </p:spPr>
        <p:txBody>
          <a:bodyPr/>
          <a:lstStyle/>
          <a:p>
            <a:r>
              <a:rPr lang="en-US" dirty="0" smtClean="0"/>
              <a:t>Little Strokes Fell Great Oaks</a:t>
            </a:r>
            <a:endParaRPr lang="en-US" dirty="0"/>
          </a:p>
        </p:txBody>
      </p:sp>
      <p:pic>
        <p:nvPicPr>
          <p:cNvPr id="6" name="Picture 5" descr="BloatAndFop.BaseVsFaults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71725" y="1876425"/>
            <a:ext cx="6096000" cy="457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33725" y="1562400"/>
            <a:ext cx="5022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Needed to Complete Bloat-Fop Runs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281113" y="422739"/>
            <a:ext cx="8604250" cy="665823"/>
          </a:xfrm>
        </p:spPr>
        <p:txBody>
          <a:bodyPr/>
          <a:lstStyle/>
          <a:p>
            <a:r>
              <a:rPr lang="en-US" dirty="0" smtClean="0"/>
              <a:t>Our Second Inspiration</a:t>
            </a:r>
            <a:endParaRPr lang="en-US" dirty="0"/>
          </a:p>
        </p:txBody>
      </p:sp>
      <p:pic>
        <p:nvPicPr>
          <p:cNvPr id="8" name="Picture 7" descr="franklin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17600" y="1876425"/>
            <a:ext cx="3748409" cy="5159101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 bwMode="auto">
          <a:xfrm>
            <a:off x="5114925" y="1571625"/>
            <a:ext cx="3886200" cy="2438400"/>
          </a:xfrm>
          <a:prstGeom prst="wedgeRoundRectCallout">
            <a:avLst>
              <a:gd name="adj1" fmla="val -67593"/>
              <a:gd name="adj2" fmla="val 58881"/>
              <a:gd name="adj3" fmla="val 16667"/>
            </a:avLst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buNone/>
              <a:tabLst/>
            </a:pPr>
            <a:r>
              <a:rPr kumimoji="0" lang="en-US" sz="460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Lucida Sans Unicode" pitchFamily="34" charset="0"/>
                <a:cs typeface="Lucida Sans Unicode" pitchFamily="34" charset="0"/>
              </a:rPr>
              <a:t>Early bird </a:t>
            </a:r>
            <a:r>
              <a:rPr lang="en-US" sz="4600" u="none" dirty="0" smtClean="0">
                <a:solidFill>
                  <a:srgbClr val="0000FF"/>
                </a:solidFill>
                <a:latin typeface="+mn-lt"/>
                <a:ea typeface="Lucida Sans Unicode" pitchFamily="34" charset="0"/>
                <a:cs typeface="Lucida Sans Unicode" pitchFamily="34" charset="0"/>
              </a:rPr>
              <a:t>catches the </a:t>
            </a:r>
            <a:r>
              <a:rPr lang="en-US" sz="4600" u="none" dirty="0" smtClean="0">
                <a:solidFill>
                  <a:srgbClr val="660066"/>
                </a:solidFill>
                <a:latin typeface="+mn-lt"/>
                <a:ea typeface="Lucida Sans Unicode" pitchFamily="34" charset="0"/>
                <a:cs typeface="Lucida Sans Unicode" pitchFamily="34" charset="0"/>
              </a:rPr>
              <a:t>worm</a:t>
            </a:r>
            <a:endParaRPr kumimoji="0" lang="en-US" sz="4600" u="none" strike="noStrike" cap="none" normalizeH="0" baseline="0" dirty="0" smtClean="0">
              <a:ln>
                <a:noFill/>
              </a:ln>
              <a:solidFill>
                <a:srgbClr val="660066"/>
              </a:solidFill>
              <a:effectLst/>
              <a:latin typeface="+mn-lt"/>
              <a:ea typeface="Lucida Sans Unicode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1113" y="422739"/>
            <a:ext cx="8604250" cy="665823"/>
          </a:xfrm>
        </p:spPr>
        <p:txBody>
          <a:bodyPr/>
          <a:lstStyle/>
          <a:p>
            <a:r>
              <a:rPr lang="en-US" dirty="0" smtClean="0"/>
              <a:t>Problem With Faults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215C"/>
                </a:solidFill>
              </a:rPr>
              <a:t>Page faults help </a:t>
            </a:r>
            <a:r>
              <a:rPr lang="en-US" dirty="0" smtClean="0"/>
              <a:t>keep heap in available RAM</a:t>
            </a:r>
          </a:p>
          <a:p>
            <a:pPr lvl="1"/>
            <a:r>
              <a:rPr lang="en-US" dirty="0" smtClean="0"/>
              <a:t>Faults detectable only </a:t>
            </a:r>
            <a:r>
              <a:rPr lang="en-US" dirty="0" smtClean="0">
                <a:solidFill>
                  <a:srgbClr val="FF6600"/>
                </a:solidFill>
              </a:rPr>
              <a:t>after heap grew too big</a:t>
            </a:r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Usually good enough </a:t>
            </a:r>
            <a:r>
              <a:rPr lang="en-US" dirty="0" smtClean="0"/>
              <a:t>to avoid major slowdowns</a:t>
            </a:r>
          </a:p>
          <a:p>
            <a:pPr lvl="1"/>
            <a:r>
              <a:rPr lang="en-US" dirty="0" smtClean="0"/>
              <a:t>And may cause </a:t>
            </a:r>
            <a:r>
              <a:rPr lang="en-US" dirty="0" smtClean="0">
                <a:solidFill>
                  <a:srgbClr val="FF6600"/>
                </a:solidFill>
              </a:rPr>
              <a:t>problems if evicted pages unused</a:t>
            </a:r>
          </a:p>
          <a:p>
            <a:endParaRPr lang="en-US" dirty="0" smtClean="0">
              <a:solidFill>
                <a:srgbClr val="FF6600"/>
              </a:solidFill>
            </a:endParaRPr>
          </a:p>
          <a:p>
            <a:r>
              <a:rPr lang="en-US" b="1" dirty="0" smtClean="0">
                <a:solidFill>
                  <a:srgbClr val="00215C"/>
                </a:solidFill>
              </a:rPr>
              <a:t>Better knowing before </a:t>
            </a:r>
            <a:r>
              <a:rPr lang="en-US" dirty="0" smtClean="0">
                <a:solidFill>
                  <a:srgbClr val="000000"/>
                </a:solidFill>
              </a:rPr>
              <a:t>pages faulted back in</a:t>
            </a:r>
          </a:p>
          <a:p>
            <a:pPr lvl="1"/>
            <a:r>
              <a:rPr lang="en-US" dirty="0" smtClean="0"/>
              <a:t>Could shrink heap earlier and </a:t>
            </a:r>
            <a:r>
              <a:rPr lang="en-US" dirty="0" smtClean="0">
                <a:solidFill>
                  <a:srgbClr val="FF6600"/>
                </a:solidFill>
              </a:rPr>
              <a:t>avoid page faults</a:t>
            </a:r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Changes to OS, JVM, GC </a:t>
            </a:r>
            <a:r>
              <a:rPr lang="en-US" dirty="0" smtClean="0"/>
              <a:t>to send &amp; receive alerts</a:t>
            </a:r>
          </a:p>
          <a:p>
            <a:pPr lvl="1"/>
            <a:r>
              <a:rPr lang="en-US" dirty="0" smtClean="0"/>
              <a:t>Ideally would have a </a:t>
            </a:r>
            <a:r>
              <a:rPr lang="en-US" dirty="0" smtClean="0">
                <a:solidFill>
                  <a:srgbClr val="FF6600"/>
                </a:solidFill>
              </a:rPr>
              <a:t>more lightweight solution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GC Performance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1316038" y="1562100"/>
            <a:ext cx="8604250" cy="3829869"/>
          </a:xfr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Good news: </a:t>
            </a:r>
            <a:r>
              <a:rPr lang="en-US" b="1" dirty="0">
                <a:solidFill>
                  <a:srgbClr val="00215C"/>
                </a:solidFill>
              </a:rPr>
              <a:t>GC performance is competitive</a:t>
            </a:r>
          </a:p>
          <a:p>
            <a:pPr lvl="1">
              <a:buSzPct val="150000"/>
              <a:buFont typeface="Arial" pitchFamily="-107" charset="0"/>
              <a:buBlip>
                <a:blip r:embed="rId3"/>
              </a:buBlip>
            </a:pPr>
            <a:r>
              <a:rPr lang="en-US" dirty="0" smtClean="0">
                <a:solidFill>
                  <a:srgbClr val="FF6600"/>
                </a:solidFill>
              </a:rPr>
              <a:t> Matches average performance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1"/>
                </a:solidFill>
              </a:rPr>
              <a:t>of good </a:t>
            </a:r>
            <a:r>
              <a:rPr lang="en-US" dirty="0">
                <a:solidFill>
                  <a:schemeClr val="tx1"/>
                </a:solidFill>
              </a:rPr>
              <a:t>allocator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</a:p>
          <a:p>
            <a:pPr lvl="1">
              <a:buSzPct val="150000"/>
              <a:buFont typeface="Arial" pitchFamily="-107" charset="0"/>
              <a:buBlip>
                <a:blip r:embed="rId3"/>
              </a:buBlip>
            </a:pPr>
            <a:r>
              <a:rPr lang="en-US" dirty="0" smtClean="0"/>
              <a:t> </a:t>
            </a:r>
            <a:r>
              <a:rPr lang="en-US" dirty="0" smtClean="0">
                <a:solidFill>
                  <a:schemeClr val="tx1"/>
                </a:solidFill>
              </a:rPr>
              <a:t>Ran </a:t>
            </a:r>
            <a:r>
              <a:rPr lang="en-US" dirty="0">
                <a:solidFill>
                  <a:schemeClr val="tx1"/>
                </a:solidFill>
              </a:rPr>
              <a:t>some benchmarks </a:t>
            </a:r>
            <a:r>
              <a:rPr lang="en-US" dirty="0">
                <a:solidFill>
                  <a:srgbClr val="FF6600"/>
                </a:solidFill>
              </a:rPr>
              <a:t>up to </a:t>
            </a:r>
            <a:r>
              <a:rPr lang="en-US" b="1" dirty="0">
                <a:solidFill>
                  <a:srgbClr val="FF6600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10% faster</a:t>
            </a:r>
          </a:p>
          <a:p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Bad news: </a:t>
            </a:r>
            <a:r>
              <a:rPr lang="en-US" b="1" dirty="0">
                <a:solidFill>
                  <a:srgbClr val="00215C"/>
                </a:solidFill>
              </a:rPr>
              <a:t>GC is serious memory hog</a:t>
            </a:r>
          </a:p>
          <a:p>
            <a:pPr lvl="1">
              <a:buSzPct val="150000"/>
              <a:buFont typeface="Arial" pitchFamily="-107" charset="0"/>
              <a:buBlip>
                <a:blip r:embed="rId4"/>
              </a:buBlip>
            </a:pPr>
            <a:r>
              <a:rPr lang="en-US" dirty="0" smtClean="0"/>
              <a:t> </a:t>
            </a:r>
            <a:r>
              <a:rPr lang="en-US" dirty="0" smtClean="0">
                <a:solidFill>
                  <a:srgbClr val="FF6600"/>
                </a:solidFill>
              </a:rPr>
              <a:t>Footprint </a:t>
            </a:r>
            <a:r>
              <a:rPr lang="en-US" b="1" dirty="0" smtClean="0">
                <a:solidFill>
                  <a:srgbClr val="FF6600"/>
                </a:solidFill>
              </a:rPr>
              <a:t>5x larger </a:t>
            </a:r>
            <a:r>
              <a:rPr lang="en-US" dirty="0" smtClean="0">
                <a:solidFill>
                  <a:schemeClr val="tx1"/>
                </a:solidFill>
              </a:rPr>
              <a:t>for quickest runs</a:t>
            </a:r>
          </a:p>
          <a:p>
            <a:pPr lvl="1">
              <a:buSzPct val="150000"/>
              <a:buFont typeface="Arial" pitchFamily="-107" charset="0"/>
              <a:buBlip>
                <a:blip r:embed="rId4"/>
              </a:buBlip>
            </a:pPr>
            <a:r>
              <a:rPr lang="en-US" dirty="0" smtClean="0"/>
              <a:t> </a:t>
            </a:r>
            <a:r>
              <a:rPr lang="en-US" dirty="0" smtClean="0">
                <a:solidFill>
                  <a:srgbClr val="000000"/>
                </a:solidFill>
              </a:rPr>
              <a:t>All </a:t>
            </a:r>
            <a:r>
              <a:rPr lang="en-US" dirty="0">
                <a:solidFill>
                  <a:srgbClr val="000000"/>
                </a:solidFill>
              </a:rPr>
              <a:t>runs had </a:t>
            </a:r>
            <a:r>
              <a:rPr lang="en-US" dirty="0">
                <a:solidFill>
                  <a:srgbClr val="FF6600"/>
                </a:solidFill>
              </a:rPr>
              <a:t>at least double the footprint</a:t>
            </a:r>
          </a:p>
          <a:p>
            <a:pPr lvl="1">
              <a:buSzPct val="150000"/>
              <a:buFont typeface="Arial" pitchFamily="-107" charset="0"/>
              <a:buBlip>
                <a:blip r:embed="rId4"/>
              </a:buBlip>
            </a:pPr>
            <a:r>
              <a:rPr lang="en-US" b="1" dirty="0">
                <a:solidFill>
                  <a:schemeClr val="accent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b="1" dirty="0">
                <a:solidFill>
                  <a:srgbClr val="FF0000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GC’s paging performance is bad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1113" y="422739"/>
            <a:ext cx="8604250" cy="665823"/>
          </a:xfrm>
        </p:spPr>
        <p:txBody>
          <a:bodyPr/>
          <a:lstStyle/>
          <a:p>
            <a:r>
              <a:rPr lang="en-US" dirty="0" smtClean="0"/>
              <a:t>RSS Is Not Just For Blogs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215C"/>
                </a:solidFill>
              </a:rPr>
              <a:t>Resident set size </a:t>
            </a:r>
            <a:r>
              <a:rPr lang="en-US" dirty="0" smtClean="0"/>
              <a:t>available with fault count</a:t>
            </a:r>
          </a:p>
          <a:p>
            <a:pPr lvl="1"/>
            <a:r>
              <a:rPr lang="en-US" dirty="0" smtClean="0"/>
              <a:t>Records number of </a:t>
            </a:r>
            <a:r>
              <a:rPr lang="en-US" dirty="0" smtClean="0">
                <a:solidFill>
                  <a:srgbClr val="FF6600"/>
                </a:solidFill>
              </a:rPr>
              <a:t>pages currently in memory</a:t>
            </a:r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RSS goes up </a:t>
            </a:r>
            <a:r>
              <a:rPr lang="en-US" dirty="0" smtClean="0"/>
              <a:t>when pages touched or faulted in</a:t>
            </a:r>
          </a:p>
          <a:p>
            <a:pPr lvl="1"/>
            <a:r>
              <a:rPr lang="en-US" dirty="0" smtClean="0"/>
              <a:t>If pages unmapped or evicted, </a:t>
            </a:r>
            <a:r>
              <a:rPr lang="en-US" dirty="0" smtClean="0">
                <a:solidFill>
                  <a:srgbClr val="FF6600"/>
                </a:solidFill>
              </a:rPr>
              <a:t>RSS goes down</a:t>
            </a:r>
          </a:p>
          <a:p>
            <a:pPr lvl="1"/>
            <a:endParaRPr lang="en-US" dirty="0" smtClean="0">
              <a:solidFill>
                <a:srgbClr val="FF6600"/>
              </a:solidFill>
            </a:endParaRPr>
          </a:p>
          <a:p>
            <a:r>
              <a:rPr lang="en-US" b="1" dirty="0" smtClean="0">
                <a:solidFill>
                  <a:srgbClr val="00215C"/>
                </a:solidFill>
              </a:rPr>
              <a:t>RSS provides early warning</a:t>
            </a:r>
            <a:r>
              <a:rPr lang="en-US" dirty="0" smtClean="0">
                <a:solidFill>
                  <a:srgbClr val="000000"/>
                </a:solidFill>
              </a:rPr>
              <a:t> in steady state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Will eventually see </a:t>
            </a:r>
            <a:r>
              <a:rPr lang="en-US" dirty="0" smtClean="0">
                <a:solidFill>
                  <a:srgbClr val="FF6600"/>
                </a:solidFill>
              </a:rPr>
              <a:t>pages faults after RSS drops</a:t>
            </a:r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Assumes pages not released </a:t>
            </a:r>
            <a:r>
              <a:rPr lang="en-US" dirty="0" smtClean="0">
                <a:solidFill>
                  <a:srgbClr val="000000"/>
                </a:solidFill>
              </a:rPr>
              <a:t>as app executes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(Safe assumption that holds in most systems)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1113" y="422739"/>
            <a:ext cx="8604250" cy="665823"/>
          </a:xfrm>
        </p:spPr>
        <p:txBody>
          <a:bodyPr/>
          <a:lstStyle/>
          <a:p>
            <a:r>
              <a:rPr lang="en-US" dirty="0" smtClean="0"/>
              <a:t>Early Bird Catches The Worm</a:t>
            </a:r>
            <a:endParaRPr lang="en-US" dirty="0"/>
          </a:p>
        </p:txBody>
      </p:sp>
      <p:pic>
        <p:nvPicPr>
          <p:cNvPr id="4" name="Picture 3" descr="BloatAndFop.BaseVsFaults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71725" y="1876425"/>
            <a:ext cx="6096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57525" y="1562400"/>
            <a:ext cx="5221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Needed to Complete </a:t>
            </a:r>
            <a:r>
              <a:rPr lang="en-US" dirty="0" err="1" smtClean="0"/>
              <a:t>pseudoJBB</a:t>
            </a:r>
            <a:r>
              <a:rPr lang="en-US" dirty="0" smtClean="0"/>
              <a:t> Runs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1113" y="422739"/>
            <a:ext cx="8604250" cy="665823"/>
          </a:xfrm>
        </p:spPr>
        <p:txBody>
          <a:bodyPr/>
          <a:lstStyle/>
          <a:p>
            <a:r>
              <a:rPr lang="en-US" dirty="0" smtClean="0"/>
              <a:t>Early Bird Catches The Worm</a:t>
            </a:r>
            <a:endParaRPr lang="en-US" dirty="0"/>
          </a:p>
        </p:txBody>
      </p:sp>
      <p:pic>
        <p:nvPicPr>
          <p:cNvPr id="4" name="Picture 3" descr="BloatAndFop.BaseVsFaults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71725" y="1876425"/>
            <a:ext cx="6096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33725" y="1562400"/>
            <a:ext cx="5124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Average Result Across All Our Experiments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1113" y="422739"/>
            <a:ext cx="8604250" cy="665823"/>
          </a:xfrm>
        </p:spPr>
        <p:txBody>
          <a:bodyPr/>
          <a:lstStyle/>
          <a:p>
            <a:r>
              <a:rPr lang="en-US" dirty="0" smtClean="0"/>
              <a:t>RSS Is Not A Panacea</a:t>
            </a:r>
            <a:endParaRPr lang="en-US" dirty="0"/>
          </a:p>
        </p:txBody>
      </p:sp>
      <p:pic>
        <p:nvPicPr>
          <p:cNvPr id="4" name="Picture 3" descr="BloatAndFop.BaseVsFaults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71725" y="1876425"/>
            <a:ext cx="6096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33725" y="1562400"/>
            <a:ext cx="5124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Average Result Across All Our Experiments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281113" y="422739"/>
            <a:ext cx="8604250" cy="665823"/>
          </a:xfrm>
        </p:spPr>
        <p:txBody>
          <a:bodyPr/>
          <a:lstStyle/>
          <a:p>
            <a:r>
              <a:rPr lang="en-US" dirty="0" smtClean="0"/>
              <a:t>Our Third Inspiration</a:t>
            </a:r>
            <a:endParaRPr lang="en-US" dirty="0"/>
          </a:p>
        </p:txBody>
      </p:sp>
      <p:pic>
        <p:nvPicPr>
          <p:cNvPr id="6" name="Picture 5" descr="franklin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202040" y="1876425"/>
            <a:ext cx="3748409" cy="5159101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 bwMode="auto">
          <a:xfrm>
            <a:off x="1381125" y="1724025"/>
            <a:ext cx="3886200" cy="2971800"/>
          </a:xfrm>
          <a:prstGeom prst="wedgeRoundRectCallout">
            <a:avLst>
              <a:gd name="adj1" fmla="val 89328"/>
              <a:gd name="adj2" fmla="val 33860"/>
              <a:gd name="adj3" fmla="val 16667"/>
            </a:avLst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buNone/>
              <a:tabLst/>
            </a:pPr>
            <a:r>
              <a:rPr kumimoji="0" lang="en-US" sz="460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Lucida Sans Unicode" pitchFamily="34" charset="0"/>
                <a:cs typeface="Lucida Sans Unicode" pitchFamily="34" charset="0"/>
              </a:rPr>
              <a:t>The Lord </a:t>
            </a:r>
            <a:r>
              <a:rPr kumimoji="0" lang="en-US" sz="460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+mn-lt"/>
                <a:ea typeface="Lucida Sans Unicode" pitchFamily="34" charset="0"/>
                <a:cs typeface="Lucida Sans Unicode" pitchFamily="34" charset="0"/>
              </a:rPr>
              <a:t>helps those</a:t>
            </a:r>
            <a:r>
              <a:rPr kumimoji="0" lang="en-US" sz="4600" u="none" strike="noStrike" cap="none" normalizeH="0" dirty="0" smtClean="0">
                <a:ln>
                  <a:noFill/>
                </a:ln>
                <a:solidFill>
                  <a:srgbClr val="008000"/>
                </a:solidFill>
                <a:effectLst/>
                <a:latin typeface="+mn-lt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kumimoji="0" lang="en-US" sz="4600" u="none" strike="noStrike" cap="none" normalizeH="0" dirty="0" smtClean="0">
                <a:ln>
                  <a:noFill/>
                </a:ln>
                <a:solidFill>
                  <a:srgbClr val="660066"/>
                </a:solidFill>
                <a:effectLst/>
                <a:latin typeface="+mn-lt"/>
                <a:ea typeface="Lucida Sans Unicode" pitchFamily="34" charset="0"/>
                <a:cs typeface="Lucida Sans Unicode" pitchFamily="34" charset="0"/>
              </a:rPr>
              <a:t>who help themselves</a:t>
            </a:r>
            <a:endParaRPr kumimoji="0" lang="en-US" sz="4600" u="none" strike="noStrike" cap="none" normalizeH="0" baseline="0" dirty="0" smtClean="0">
              <a:ln>
                <a:noFill/>
              </a:ln>
              <a:solidFill>
                <a:srgbClr val="660066"/>
              </a:solidFill>
              <a:effectLst/>
              <a:latin typeface="+mn-lt"/>
              <a:ea typeface="Lucida Sans Unicode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1113" y="422739"/>
            <a:ext cx="8604250" cy="665823"/>
          </a:xfrm>
        </p:spPr>
        <p:txBody>
          <a:bodyPr/>
          <a:lstStyle/>
          <a:p>
            <a:r>
              <a:rPr lang="en-US" dirty="0" smtClean="0"/>
              <a:t>"Greed Is Good"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Previously results </a:t>
            </a:r>
            <a:r>
              <a:rPr lang="en-US" b="1" dirty="0" smtClean="0">
                <a:solidFill>
                  <a:srgbClr val="00215C"/>
                </a:solidFill>
              </a:rPr>
              <a:t>showed cooperative work</a:t>
            </a:r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Individually track </a:t>
            </a:r>
            <a:r>
              <a:rPr lang="en-US" dirty="0" smtClean="0"/>
              <a:t>page faults &amp; RSS for alerts</a:t>
            </a:r>
          </a:p>
          <a:p>
            <a:pPr lvl="1"/>
            <a:r>
              <a:rPr lang="en-US" dirty="0" smtClean="0"/>
              <a:t>Changes share and </a:t>
            </a:r>
            <a:r>
              <a:rPr lang="en-US" dirty="0" smtClean="0">
                <a:solidFill>
                  <a:srgbClr val="FF6600"/>
                </a:solidFill>
              </a:rPr>
              <a:t>reacted to on collective basis</a:t>
            </a:r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System-wide resource </a:t>
            </a:r>
            <a:r>
              <a:rPr lang="en-US" dirty="0" smtClean="0"/>
              <a:t>so this would make sense</a:t>
            </a:r>
          </a:p>
          <a:p>
            <a:endParaRPr lang="en-US" dirty="0" smtClean="0"/>
          </a:p>
          <a:p>
            <a:r>
              <a:rPr lang="en-US" dirty="0" smtClean="0"/>
              <a:t>But there are </a:t>
            </a:r>
            <a:r>
              <a:rPr lang="en-US" b="1" dirty="0" smtClean="0">
                <a:solidFill>
                  <a:srgbClr val="00215C"/>
                </a:solidFill>
              </a:rPr>
              <a:t>some costs to cooperation</a:t>
            </a:r>
          </a:p>
          <a:p>
            <a:pPr lvl="1"/>
            <a:r>
              <a:rPr lang="en-US" dirty="0" err="1" smtClean="0">
                <a:solidFill>
                  <a:srgbClr val="FF6600"/>
                </a:solidFill>
              </a:rPr>
              <a:t>Mutexes</a:t>
            </a:r>
            <a:r>
              <a:rPr lang="en-US" dirty="0" smtClean="0">
                <a:solidFill>
                  <a:srgbClr val="FF6600"/>
                </a:solidFill>
              </a:rPr>
              <a:t> used </a:t>
            </a:r>
            <a:r>
              <a:rPr lang="en-US" dirty="0" smtClean="0"/>
              <a:t>to protect critical sections</a:t>
            </a:r>
          </a:p>
          <a:p>
            <a:pPr lvl="1"/>
            <a:r>
              <a:rPr lang="en-US" dirty="0" smtClean="0"/>
              <a:t>Sharing enabled by </a:t>
            </a:r>
            <a:r>
              <a:rPr lang="en-US" dirty="0" smtClean="0">
                <a:solidFill>
                  <a:srgbClr val="FF6600"/>
                </a:solidFill>
              </a:rPr>
              <a:t>allocating more memory</a:t>
            </a:r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Extra collections triggered </a:t>
            </a:r>
            <a:r>
              <a:rPr lang="en-US" dirty="0" smtClean="0">
                <a:solidFill>
                  <a:srgbClr val="000000"/>
                </a:solidFill>
              </a:rPr>
              <a:t>&amp;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may not be needed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1113" y="422739"/>
            <a:ext cx="8604250" cy="665823"/>
          </a:xfrm>
        </p:spPr>
        <p:txBody>
          <a:bodyPr/>
          <a:lstStyle/>
          <a:p>
            <a:r>
              <a:rPr lang="en-US" dirty="0" smtClean="0"/>
              <a:t>Process Help Thyself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215C"/>
                </a:solidFill>
              </a:rPr>
              <a:t>Selfish approach similar </a:t>
            </a:r>
            <a:r>
              <a:rPr lang="en-US" dirty="0" smtClean="0"/>
              <a:t>to previous system</a:t>
            </a:r>
          </a:p>
          <a:p>
            <a:pPr lvl="1"/>
            <a:r>
              <a:rPr lang="en-US" dirty="0" smtClean="0"/>
              <a:t>Continues to periodically </a:t>
            </a:r>
            <a:r>
              <a:rPr lang="en-US" dirty="0" smtClean="0">
                <a:solidFill>
                  <a:srgbClr val="FF6600"/>
                </a:solidFill>
              </a:rPr>
              <a:t>check page faults &amp; RSS</a:t>
            </a:r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Trigger collection </a:t>
            </a:r>
            <a:r>
              <a:rPr lang="en-US" dirty="0" smtClean="0"/>
              <a:t>on too many faults or RSS drop</a:t>
            </a:r>
          </a:p>
          <a:p>
            <a:pPr lvl="1"/>
            <a:r>
              <a:rPr lang="en-US" dirty="0" smtClean="0"/>
              <a:t>Other applications </a:t>
            </a:r>
            <a:r>
              <a:rPr lang="en-US" dirty="0" smtClean="0">
                <a:solidFill>
                  <a:srgbClr val="FF6600"/>
                </a:solidFill>
              </a:rPr>
              <a:t>will not be sent update</a:t>
            </a:r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Simultaneous collections </a:t>
            </a:r>
            <a:r>
              <a:rPr lang="en-US" dirty="0" smtClean="0"/>
              <a:t>will not be prevented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Initially rejected as appears </a:t>
            </a:r>
            <a:r>
              <a:rPr lang="en-US" b="1" dirty="0" smtClean="0">
                <a:solidFill>
                  <a:srgbClr val="00215C"/>
                </a:solidFill>
              </a:rPr>
              <a:t>this is a bad idea</a:t>
            </a:r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But done well </a:t>
            </a:r>
            <a:r>
              <a:rPr lang="en-US" dirty="0" smtClean="0"/>
              <a:t>by Ben Franklin so far…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1113" y="422739"/>
            <a:ext cx="8604250" cy="665823"/>
          </a:xfrm>
        </p:spPr>
        <p:txBody>
          <a:bodyPr/>
          <a:lstStyle/>
          <a:p>
            <a:r>
              <a:rPr lang="en-US" dirty="0" smtClean="0"/>
              <a:t>Those Who Help Themselves</a:t>
            </a:r>
            <a:endParaRPr lang="en-US" dirty="0"/>
          </a:p>
        </p:txBody>
      </p:sp>
      <p:pic>
        <p:nvPicPr>
          <p:cNvPr id="4" name="Picture 3" descr="BloatAndFop.BaseVsFaults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71725" y="1876425"/>
            <a:ext cx="6096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33725" y="1562400"/>
            <a:ext cx="5124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Average Result Across All Our Experiments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281113" y="422739"/>
            <a:ext cx="8604250" cy="665823"/>
          </a:xfrm>
        </p:spPr>
        <p:txBody>
          <a:bodyPr/>
          <a:lstStyle/>
          <a:p>
            <a:r>
              <a:rPr lang="en-US" dirty="0" smtClean="0"/>
              <a:t>Our Last Inspiration</a:t>
            </a:r>
            <a:endParaRPr lang="en-US" dirty="0"/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5114925" y="1571625"/>
            <a:ext cx="3886200" cy="3657600"/>
          </a:xfrm>
          <a:prstGeom prst="wedgeRoundRectCallout">
            <a:avLst>
              <a:gd name="adj1" fmla="val -74067"/>
              <a:gd name="adj2" fmla="val 29401"/>
              <a:gd name="adj3" fmla="val 16667"/>
            </a:avLst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buNone/>
              <a:tabLst/>
            </a:pPr>
            <a:r>
              <a:rPr lang="en-US" sz="4600" u="none" dirty="0" smtClean="0">
                <a:solidFill>
                  <a:srgbClr val="0000FF"/>
                </a:solidFill>
                <a:latin typeface="+mn-lt"/>
                <a:ea typeface="Lucida Sans Unicode" pitchFamily="34" charset="0"/>
                <a:cs typeface="Lucida Sans Unicode" pitchFamily="34" charset="0"/>
              </a:rPr>
              <a:t>Only 2 certainties in life,</a:t>
            </a:r>
          </a:p>
          <a:p>
            <a:pPr marL="0" marR="0" indent="0" algn="ctr" defTabSz="457200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buNone/>
              <a:tabLst/>
            </a:pPr>
            <a:r>
              <a:rPr lang="en-US" sz="4600" u="none" dirty="0" smtClean="0">
                <a:solidFill>
                  <a:srgbClr val="FF0000"/>
                </a:solidFill>
                <a:latin typeface="+mn-lt"/>
                <a:ea typeface="Lucida Sans Unicode" pitchFamily="34" charset="0"/>
                <a:cs typeface="Lucida Sans Unicode" pitchFamily="34" charset="0"/>
              </a:rPr>
              <a:t>death &amp; taxes</a:t>
            </a:r>
            <a:endParaRPr kumimoji="0" lang="en-US" sz="460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+mn-lt"/>
              <a:ea typeface="Lucida Sans Unicode" pitchFamily="34" charset="0"/>
              <a:cs typeface="Lucida Sans Unicode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6BF9FE"/>
              </a:clrFrom>
              <a:clrTo>
                <a:srgbClr val="6BF9FE">
                  <a:alpha val="0"/>
                </a:srgbClr>
              </a:clrTo>
            </a:clrChange>
          </a:blip>
          <a:srcRect l="927"/>
          <a:stretch>
            <a:fillRect/>
          </a:stretch>
        </p:blipFill>
        <p:spPr>
          <a:xfrm>
            <a:off x="1533525" y="2409825"/>
            <a:ext cx="2564876" cy="424775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281113" y="422739"/>
            <a:ext cx="8604250" cy="665823"/>
          </a:xfrm>
        </p:spPr>
        <p:txBody>
          <a:bodyPr/>
          <a:lstStyle/>
          <a:p>
            <a:r>
              <a:rPr lang="en-US" dirty="0" smtClean="0"/>
              <a:t>Our Last Inspiration (Almost)</a:t>
            </a:r>
            <a:endParaRPr lang="en-US" dirty="0"/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5114925" y="1571625"/>
            <a:ext cx="3886200" cy="3657600"/>
          </a:xfrm>
          <a:prstGeom prst="wedgeRoundRectCallout">
            <a:avLst>
              <a:gd name="adj1" fmla="val -74067"/>
              <a:gd name="adj2" fmla="val 29401"/>
              <a:gd name="adj3" fmla="val 16667"/>
            </a:avLst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buNone/>
              <a:tabLst/>
            </a:pPr>
            <a:r>
              <a:rPr lang="en-US" sz="4600" u="none" dirty="0" smtClean="0">
                <a:solidFill>
                  <a:srgbClr val="0000FF"/>
                </a:solidFill>
                <a:latin typeface="+mn-lt"/>
                <a:ea typeface="Lucida Sans Unicode" pitchFamily="34" charset="0"/>
                <a:cs typeface="Lucida Sans Unicode" pitchFamily="34" charset="0"/>
              </a:rPr>
              <a:t>Only 2 certainties in life,</a:t>
            </a:r>
          </a:p>
          <a:p>
            <a:pPr marL="0" marR="0" indent="0" algn="ctr" defTabSz="457200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buNone/>
              <a:tabLst/>
            </a:pPr>
            <a:r>
              <a:rPr lang="en-US" sz="4600" u="none" dirty="0" smtClean="0">
                <a:solidFill>
                  <a:srgbClr val="FF0000"/>
                </a:solidFill>
                <a:latin typeface="+mn-lt"/>
                <a:ea typeface="Lucida Sans Unicode" pitchFamily="34" charset="0"/>
                <a:cs typeface="Lucida Sans Unicode" pitchFamily="34" charset="0"/>
              </a:rPr>
              <a:t>death &amp; taxes</a:t>
            </a:r>
            <a:endParaRPr kumimoji="0" lang="en-US" sz="460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+mn-lt"/>
              <a:ea typeface="Lucida Sans Unicode" pitchFamily="34" charset="0"/>
              <a:cs typeface="Lucida Sans Unicode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6BF9FE"/>
              </a:clrFrom>
              <a:clrTo>
                <a:srgbClr val="6BF9FE">
                  <a:alpha val="0"/>
                </a:srgbClr>
              </a:clrTo>
            </a:clrChange>
          </a:blip>
          <a:srcRect l="927"/>
          <a:stretch>
            <a:fillRect/>
          </a:stretch>
        </p:blipFill>
        <p:spPr>
          <a:xfrm>
            <a:off x="1533525" y="2409825"/>
            <a:ext cx="2564876" cy="4247757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 bwMode="auto">
          <a:xfrm flipV="1">
            <a:off x="7477125" y="1952625"/>
            <a:ext cx="381000" cy="304800"/>
          </a:xfrm>
          <a:prstGeom prst="line">
            <a:avLst/>
          </a:prstGeom>
          <a:solidFill>
            <a:srgbClr val="00B8FF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7888606" y="1724025"/>
            <a:ext cx="4571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u="none" dirty="0" smtClean="0">
                <a:solidFill>
                  <a:srgbClr val="0000FF"/>
                </a:solidFill>
                <a:latin typeface="Apple Casual"/>
                <a:cs typeface="Apple Casual"/>
              </a:rPr>
              <a:t>3</a:t>
            </a:r>
            <a:endParaRPr lang="en-US" sz="4600" u="none" dirty="0">
              <a:solidFill>
                <a:srgbClr val="0000FF"/>
              </a:solidFill>
              <a:latin typeface="Apple Casual"/>
              <a:cs typeface="Apple Casual"/>
            </a:endParaRPr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7400925" y="2028825"/>
            <a:ext cx="381000" cy="228600"/>
          </a:xfrm>
          <a:prstGeom prst="line">
            <a:avLst/>
          </a:prstGeom>
          <a:solidFill>
            <a:srgbClr val="00B8FF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Rectangle 15"/>
          <p:cNvSpPr/>
          <p:nvPr/>
        </p:nvSpPr>
        <p:spPr>
          <a:xfrm>
            <a:off x="4810125" y="5038606"/>
            <a:ext cx="4249112" cy="80021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sz="4600" u="none" dirty="0" smtClean="0">
                <a:solidFill>
                  <a:srgbClr val="008000"/>
                </a:solidFill>
                <a:latin typeface="Apple Casual"/>
                <a:cs typeface="Apple Casual"/>
              </a:rPr>
              <a:t>&amp; Poor Richard</a:t>
            </a:r>
            <a:endParaRPr lang="en-US" sz="4600" u="none" dirty="0">
              <a:solidFill>
                <a:srgbClr val="0000FF"/>
              </a:solidFill>
              <a:latin typeface="Apple Casual"/>
              <a:cs typeface="Apple Casua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GC Performance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1316038" y="1562100"/>
            <a:ext cx="8604250" cy="3829869"/>
          </a:xfr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Good news: </a:t>
            </a:r>
            <a:r>
              <a:rPr lang="en-US" b="1" dirty="0">
                <a:solidFill>
                  <a:srgbClr val="00215C"/>
                </a:solidFill>
              </a:rPr>
              <a:t>GC performance is competitive</a:t>
            </a:r>
          </a:p>
          <a:p>
            <a:pPr lvl="1">
              <a:buSzPct val="150000"/>
              <a:buFont typeface="Arial" pitchFamily="-107" charset="0"/>
              <a:buBlip>
                <a:blip r:embed="rId3"/>
              </a:buBlip>
            </a:pPr>
            <a:r>
              <a:rPr lang="en-US" dirty="0" smtClean="0">
                <a:solidFill>
                  <a:srgbClr val="FF6600"/>
                </a:solidFill>
              </a:rPr>
              <a:t> Matches average performance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1"/>
                </a:solidFill>
              </a:rPr>
              <a:t>of good </a:t>
            </a:r>
            <a:r>
              <a:rPr lang="en-US" dirty="0">
                <a:solidFill>
                  <a:schemeClr val="tx1"/>
                </a:solidFill>
              </a:rPr>
              <a:t>allocator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</a:p>
          <a:p>
            <a:pPr lvl="1">
              <a:buSzPct val="150000"/>
              <a:buFont typeface="Arial" pitchFamily="-107" charset="0"/>
              <a:buBlip>
                <a:blip r:embed="rId3"/>
              </a:buBlip>
            </a:pPr>
            <a:r>
              <a:rPr lang="en-US" dirty="0" smtClean="0"/>
              <a:t> </a:t>
            </a:r>
            <a:r>
              <a:rPr lang="en-US" dirty="0" smtClean="0">
                <a:solidFill>
                  <a:schemeClr val="tx1"/>
                </a:solidFill>
              </a:rPr>
              <a:t>Ran </a:t>
            </a:r>
            <a:r>
              <a:rPr lang="en-US" dirty="0">
                <a:solidFill>
                  <a:schemeClr val="tx1"/>
                </a:solidFill>
              </a:rPr>
              <a:t>some benchmarks </a:t>
            </a:r>
            <a:r>
              <a:rPr lang="en-US" dirty="0">
                <a:solidFill>
                  <a:srgbClr val="FF6600"/>
                </a:solidFill>
              </a:rPr>
              <a:t>up to </a:t>
            </a:r>
            <a:r>
              <a:rPr lang="en-US" b="1" dirty="0">
                <a:solidFill>
                  <a:srgbClr val="FF6600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10% faster</a:t>
            </a:r>
          </a:p>
          <a:p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Bad news: </a:t>
            </a:r>
            <a:r>
              <a:rPr lang="en-US" b="1" dirty="0">
                <a:solidFill>
                  <a:srgbClr val="00215C"/>
                </a:solidFill>
              </a:rPr>
              <a:t>GC is serious memory hog</a:t>
            </a:r>
          </a:p>
          <a:p>
            <a:pPr lvl="1">
              <a:buSzPct val="150000"/>
              <a:buFont typeface="Arial" pitchFamily="-107" charset="0"/>
              <a:buBlip>
                <a:blip r:embed="rId4"/>
              </a:buBlip>
            </a:pPr>
            <a:r>
              <a:rPr lang="en-US" dirty="0" smtClean="0"/>
              <a:t> </a:t>
            </a:r>
            <a:r>
              <a:rPr lang="en-US" dirty="0" smtClean="0">
                <a:solidFill>
                  <a:srgbClr val="FF6600"/>
                </a:solidFill>
              </a:rPr>
              <a:t>Footprint </a:t>
            </a:r>
            <a:r>
              <a:rPr lang="en-US" b="1" dirty="0" smtClean="0">
                <a:solidFill>
                  <a:srgbClr val="FF6600"/>
                </a:solidFill>
              </a:rPr>
              <a:t>5x larger </a:t>
            </a:r>
            <a:r>
              <a:rPr lang="en-US" dirty="0" smtClean="0">
                <a:solidFill>
                  <a:schemeClr val="tx1"/>
                </a:solidFill>
              </a:rPr>
              <a:t>for quickest runs</a:t>
            </a:r>
          </a:p>
          <a:p>
            <a:pPr lvl="1">
              <a:buSzPct val="150000"/>
              <a:buFont typeface="Arial" pitchFamily="-107" charset="0"/>
              <a:buBlip>
                <a:blip r:embed="rId4"/>
              </a:buBlip>
            </a:pPr>
            <a:r>
              <a:rPr lang="en-US" dirty="0" smtClean="0"/>
              <a:t> </a:t>
            </a:r>
            <a:r>
              <a:rPr lang="en-US" dirty="0" smtClean="0">
                <a:solidFill>
                  <a:srgbClr val="000000"/>
                </a:solidFill>
              </a:rPr>
              <a:t>All </a:t>
            </a:r>
            <a:r>
              <a:rPr lang="en-US" dirty="0">
                <a:solidFill>
                  <a:srgbClr val="000000"/>
                </a:solidFill>
              </a:rPr>
              <a:t>runs had </a:t>
            </a:r>
            <a:r>
              <a:rPr lang="en-US" dirty="0">
                <a:solidFill>
                  <a:srgbClr val="FF6600"/>
                </a:solidFill>
              </a:rPr>
              <a:t>at least double the footprint</a:t>
            </a:r>
          </a:p>
          <a:p>
            <a:pPr lvl="1">
              <a:buSzPct val="150000"/>
              <a:buFont typeface="Arial" pitchFamily="-107" charset="0"/>
              <a:buBlip>
                <a:blip r:embed="rId4"/>
              </a:buBlip>
            </a:pPr>
            <a:r>
              <a:rPr lang="en-US" b="1" dirty="0">
                <a:solidFill>
                  <a:schemeClr val="accent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b="1" dirty="0">
                <a:solidFill>
                  <a:srgbClr val="FF0000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GC’s paging performance is </a:t>
            </a:r>
            <a:r>
              <a:rPr lang="en-US" b="1" strike="sngStrike" dirty="0" smtClean="0">
                <a:solidFill>
                  <a:srgbClr val="FF0000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bad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latin typeface="Univers (Body)"/>
                <a:cs typeface="Univers (Body)"/>
              </a:rPr>
              <a:t>horrible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  <a:latin typeface="Univers (Body)"/>
              <a:cs typeface="Univers (Body)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1113" y="422739"/>
            <a:ext cx="8604250" cy="665823"/>
          </a:xfrm>
        </p:spPr>
        <p:txBody>
          <a:bodyPr/>
          <a:lstStyle/>
          <a:p>
            <a:r>
              <a:rPr lang="en-US" dirty="0" smtClean="0"/>
              <a:t>Advice Good In Many Situations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215C"/>
                </a:solidFill>
              </a:rPr>
              <a:t>Inspiration very general</a:t>
            </a:r>
            <a:r>
              <a:rPr lang="en-US" dirty="0" smtClean="0">
                <a:solidFill>
                  <a:srgbClr val="00215C"/>
                </a:solidFill>
              </a:rPr>
              <a:t> </a:t>
            </a:r>
            <a:r>
              <a:rPr lang="en-US" dirty="0" smtClean="0"/>
              <a:t>&amp; so was code</a:t>
            </a:r>
          </a:p>
          <a:p>
            <a:pPr lvl="1"/>
            <a:r>
              <a:rPr lang="en-US" dirty="0" smtClean="0"/>
              <a:t>Approach was </a:t>
            </a:r>
            <a:r>
              <a:rPr lang="en-US" dirty="0" smtClean="0">
                <a:solidFill>
                  <a:srgbClr val="FF6600"/>
                </a:solidFill>
              </a:rPr>
              <a:t>independent of GC algorithm</a:t>
            </a:r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Few changes needed </a:t>
            </a:r>
            <a:r>
              <a:rPr lang="en-US" dirty="0" smtClean="0"/>
              <a:t>to </a:t>
            </a:r>
            <a:r>
              <a:rPr lang="en-US" dirty="0" err="1" smtClean="0"/>
              <a:t>Jikes</a:t>
            </a:r>
            <a:r>
              <a:rPr lang="en-US" dirty="0" smtClean="0"/>
              <a:t> RVM (&lt; 30 LOC)</a:t>
            </a:r>
          </a:p>
          <a:p>
            <a:pPr lvl="1"/>
            <a:r>
              <a:rPr lang="en-US" dirty="0" smtClean="0"/>
              <a:t>Majority of code </a:t>
            </a:r>
            <a:r>
              <a:rPr lang="en-US" dirty="0" smtClean="0">
                <a:solidFill>
                  <a:srgbClr val="FF6600"/>
                </a:solidFill>
              </a:rPr>
              <a:t>written in standalone file </a:t>
            </a:r>
          </a:p>
          <a:p>
            <a:pPr lvl="1"/>
            <a:endParaRPr lang="en-US" dirty="0" smtClean="0">
              <a:solidFill>
                <a:srgbClr val="FF6600"/>
              </a:solidFill>
            </a:endParaRPr>
          </a:p>
          <a:p>
            <a:r>
              <a:rPr lang="en-US" b="1" dirty="0" smtClean="0">
                <a:solidFill>
                  <a:srgbClr val="00215C"/>
                </a:solidFill>
              </a:rPr>
              <a:t>Could other collectors benefit</a:t>
            </a:r>
            <a:r>
              <a:rPr lang="en-US" b="1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from this?</a:t>
            </a:r>
          </a:p>
          <a:p>
            <a:pPr lvl="1"/>
            <a:r>
              <a:rPr lang="en-US" dirty="0" smtClean="0"/>
              <a:t>Others tend to be </a:t>
            </a:r>
            <a:r>
              <a:rPr lang="en-US" dirty="0" smtClean="0">
                <a:solidFill>
                  <a:srgbClr val="FF6600"/>
                </a:solidFill>
              </a:rPr>
              <a:t>less resilient to paging</a:t>
            </a:r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Uses more pages </a:t>
            </a:r>
            <a:r>
              <a:rPr lang="en-US" dirty="0" smtClean="0"/>
              <a:t>with quicker growth to RSS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(At least in </a:t>
            </a:r>
            <a:r>
              <a:rPr lang="en-US" dirty="0" err="1" smtClean="0">
                <a:solidFill>
                  <a:schemeClr val="bg2"/>
                </a:solidFill>
              </a:rPr>
              <a:t>Jikes</a:t>
            </a:r>
            <a:r>
              <a:rPr lang="en-US" dirty="0" smtClean="0">
                <a:solidFill>
                  <a:schemeClr val="bg2"/>
                </a:solidFill>
              </a:rPr>
              <a:t>, usually perform much worse)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1113" y="422739"/>
            <a:ext cx="8604250" cy="665823"/>
          </a:xfrm>
        </p:spPr>
        <p:txBody>
          <a:bodyPr/>
          <a:lstStyle/>
          <a:p>
            <a:r>
              <a:rPr lang="en-US" dirty="0" smtClean="0"/>
              <a:t>Let's Hear It For Poor Richard!</a:t>
            </a:r>
            <a:endParaRPr lang="en-US" dirty="0"/>
          </a:p>
        </p:txBody>
      </p:sp>
      <p:pic>
        <p:nvPicPr>
          <p:cNvPr id="4" name="Picture 3" descr="BloatAndFop.BaseVsFault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725" y="1876425"/>
            <a:ext cx="6096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93060" y="1562400"/>
            <a:ext cx="5022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Needed to Complete Bloat-Fop Runs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1113" y="422739"/>
            <a:ext cx="8604250" cy="665823"/>
          </a:xfrm>
        </p:spPr>
        <p:txBody>
          <a:bodyPr/>
          <a:lstStyle/>
          <a:p>
            <a:r>
              <a:rPr lang="en-US" dirty="0" smtClean="0"/>
              <a:t>Does This Really Hold?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Also tested in </a:t>
            </a:r>
            <a:r>
              <a:rPr lang="en-US" b="1" dirty="0" smtClean="0">
                <a:solidFill>
                  <a:srgbClr val="00215C"/>
                </a:solidFill>
              </a:rPr>
              <a:t>Mono Virtual Machine</a:t>
            </a:r>
          </a:p>
          <a:p>
            <a:pPr lvl="1"/>
            <a:r>
              <a:rPr lang="en-US" dirty="0" smtClean="0"/>
              <a:t>Open-source system for </a:t>
            </a:r>
            <a:r>
              <a:rPr lang="en-US" dirty="0" smtClean="0">
                <a:solidFill>
                  <a:srgbClr val="FF6600"/>
                </a:solidFill>
              </a:rPr>
              <a:t>running .Net programs</a:t>
            </a:r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BDW collector </a:t>
            </a:r>
            <a:r>
              <a:rPr lang="en-US" dirty="0" smtClean="0">
                <a:solidFill>
                  <a:srgbClr val="000000"/>
                </a:solidFill>
              </a:rPr>
              <a:t>for whole-heap, non-moving GC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Written for C, </a:t>
            </a:r>
            <a:r>
              <a:rPr lang="en-US" dirty="0" smtClean="0">
                <a:solidFill>
                  <a:srgbClr val="FF6600"/>
                </a:solidFill>
              </a:rPr>
              <a:t>BDW cannot shrink heap</a:t>
            </a:r>
          </a:p>
          <a:p>
            <a:endParaRPr lang="en-US" dirty="0" smtClean="0">
              <a:solidFill>
                <a:srgbClr val="FF6600"/>
              </a:solidFill>
            </a:endParaRPr>
          </a:p>
          <a:p>
            <a:r>
              <a:rPr lang="en-US" b="1" dirty="0" smtClean="0">
                <a:solidFill>
                  <a:srgbClr val="00215C"/>
                </a:solidFill>
              </a:rPr>
              <a:t>Fewer than 10 LOC </a:t>
            </a:r>
            <a:r>
              <a:rPr lang="en-US" dirty="0" smtClean="0"/>
              <a:t>modified during port</a:t>
            </a:r>
          </a:p>
          <a:p>
            <a:pPr lvl="1"/>
            <a:r>
              <a:rPr lang="en-US" dirty="0" smtClean="0"/>
              <a:t>Bulk of PRMM </a:t>
            </a:r>
            <a:r>
              <a:rPr lang="en-US" dirty="0" smtClean="0">
                <a:solidFill>
                  <a:srgbClr val="FF6600"/>
                </a:solidFill>
              </a:rPr>
              <a:t>code copied without modification</a:t>
            </a:r>
          </a:p>
          <a:p>
            <a:pPr lvl="1"/>
            <a:endParaRPr lang="en-US" dirty="0" smtClean="0">
              <a:solidFill>
                <a:srgbClr val="FF66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1113" y="422739"/>
            <a:ext cx="8604250" cy="665823"/>
          </a:xfrm>
        </p:spPr>
        <p:txBody>
          <a:bodyPr/>
          <a:lstStyle/>
          <a:p>
            <a:r>
              <a:rPr lang="en-US" dirty="0" smtClean="0"/>
              <a:t>Let's Hear It For Poor Richard!</a:t>
            </a:r>
            <a:endParaRPr lang="en-US" dirty="0"/>
          </a:p>
        </p:txBody>
      </p:sp>
      <p:graphicFrame>
        <p:nvGraphicFramePr>
          <p:cNvPr id="6" name="Chart 5"/>
          <p:cNvGraphicFramePr/>
          <p:nvPr/>
        </p:nvGraphicFramePr>
        <p:xfrm>
          <a:off x="1317599" y="1562399"/>
          <a:ext cx="8521726" cy="49622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1113" y="422739"/>
            <a:ext cx="8604250" cy="665823"/>
          </a:xfrm>
        </p:spPr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Poor Richard's </a:t>
            </a:r>
            <a:r>
              <a:rPr lang="en-US" b="1" dirty="0" smtClean="0">
                <a:solidFill>
                  <a:srgbClr val="00215C"/>
                </a:solidFill>
              </a:rPr>
              <a:t>advice continues to hold</a:t>
            </a:r>
          </a:p>
          <a:p>
            <a:endParaRPr lang="en-US" b="1" dirty="0" smtClean="0">
              <a:solidFill>
                <a:srgbClr val="00215C"/>
              </a:solidFill>
            </a:endParaRPr>
          </a:p>
          <a:p>
            <a:r>
              <a:rPr lang="en-US" b="1" dirty="0" smtClean="0">
                <a:solidFill>
                  <a:srgbClr val="00215C"/>
                </a:solidFill>
              </a:rPr>
              <a:t>PRMM solves GC's paging problem</a:t>
            </a:r>
            <a:endParaRPr lang="en-US" b="1" dirty="0" smtClean="0"/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Few changes needed </a:t>
            </a:r>
            <a:r>
              <a:rPr lang="en-US" dirty="0" smtClean="0"/>
              <a:t>to add to existing systems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When not paging, </a:t>
            </a:r>
            <a:r>
              <a:rPr lang="en-US" dirty="0" smtClean="0">
                <a:solidFill>
                  <a:srgbClr val="FF6600"/>
                </a:solidFill>
              </a:rPr>
              <a:t>good performance is maintained</a:t>
            </a:r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Averages 2x speedup </a:t>
            </a:r>
            <a:r>
              <a:rPr lang="en-US" dirty="0" smtClean="0"/>
              <a:t>for best collector</a:t>
            </a:r>
          </a:p>
          <a:p>
            <a:pPr lvl="1"/>
            <a:r>
              <a:rPr lang="en-US" dirty="0" smtClean="0"/>
              <a:t>Improves nearly</a:t>
            </a:r>
            <a:r>
              <a:rPr lang="en-US" dirty="0" smtClean="0">
                <a:solidFill>
                  <a:srgbClr val="FF6600"/>
                </a:solidFill>
              </a:rPr>
              <a:t> every algorithm and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1113" y="422739"/>
            <a:ext cx="8604250" cy="665823"/>
          </a:xfrm>
        </p:spPr>
        <p:txBody>
          <a:bodyPr/>
          <a:lstStyle/>
          <a:p>
            <a:r>
              <a:rPr lang="en-US" dirty="0" smtClean="0"/>
              <a:t>The Team</a:t>
            </a:r>
            <a:endParaRPr lang="en-US" dirty="0"/>
          </a:p>
        </p:txBody>
      </p:sp>
      <p:pic>
        <p:nvPicPr>
          <p:cNvPr id="4" name="Picture 3" descr="DSCN5097.JPG"/>
          <p:cNvPicPr>
            <a:picLocks noChangeAspect="1"/>
          </p:cNvPicPr>
          <p:nvPr/>
        </p:nvPicPr>
        <p:blipFill>
          <a:blip r:embed="rId3"/>
          <a:srcRect t="29879"/>
          <a:stretch>
            <a:fillRect/>
          </a:stretch>
        </p:blipFill>
        <p:spPr>
          <a:xfrm>
            <a:off x="1609725" y="1800225"/>
            <a:ext cx="7391400" cy="38880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GC Performance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1316038" y="1562100"/>
            <a:ext cx="8604250" cy="3829869"/>
          </a:xfr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Good news: </a:t>
            </a:r>
            <a:r>
              <a:rPr lang="en-US" b="1" dirty="0" smtClean="0">
                <a:solidFill>
                  <a:srgbClr val="00215C"/>
                </a:solidFill>
              </a:rPr>
              <a:t>GC performance is competitive</a:t>
            </a:r>
          </a:p>
          <a:p>
            <a:pPr lvl="1">
              <a:buSzPct val="150000"/>
              <a:buFont typeface="Arial" pitchFamily="-107" charset="0"/>
              <a:buBlip>
                <a:blip r:embed="rId3"/>
              </a:buBlip>
            </a:pPr>
            <a:r>
              <a:rPr lang="en-US" dirty="0" smtClean="0">
                <a:solidFill>
                  <a:srgbClr val="FF6600"/>
                </a:solidFill>
              </a:rPr>
              <a:t> Matches average performance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1"/>
                </a:solidFill>
              </a:rPr>
              <a:t>of good allocator </a:t>
            </a:r>
          </a:p>
          <a:p>
            <a:pPr lvl="1">
              <a:buSzPct val="150000"/>
              <a:buFont typeface="Arial" pitchFamily="-107" charset="0"/>
              <a:buBlip>
                <a:blip r:embed="rId3"/>
              </a:buBlip>
            </a:pPr>
            <a:r>
              <a:rPr lang="en-US" dirty="0" smtClean="0"/>
              <a:t> </a:t>
            </a:r>
            <a:r>
              <a:rPr lang="en-US" dirty="0" smtClean="0">
                <a:solidFill>
                  <a:schemeClr val="tx1"/>
                </a:solidFill>
              </a:rPr>
              <a:t>Ran some benchmarks </a:t>
            </a:r>
            <a:r>
              <a:rPr lang="en-US" dirty="0" smtClean="0">
                <a:solidFill>
                  <a:srgbClr val="FF6600"/>
                </a:solidFill>
              </a:rPr>
              <a:t>up to </a:t>
            </a:r>
            <a:r>
              <a:rPr lang="en-US" b="1" dirty="0" smtClean="0">
                <a:solidFill>
                  <a:srgbClr val="FF6600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10% faster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tx1"/>
                </a:solidFill>
              </a:rPr>
              <a:t>Bad news: </a:t>
            </a:r>
            <a:r>
              <a:rPr lang="en-US" b="1" dirty="0" smtClean="0">
                <a:solidFill>
                  <a:srgbClr val="00215C"/>
                </a:solidFill>
              </a:rPr>
              <a:t>GC is serious memory hog</a:t>
            </a:r>
          </a:p>
          <a:p>
            <a:pPr lvl="1">
              <a:buSzPct val="150000"/>
              <a:buFont typeface="Arial" pitchFamily="-107" charset="0"/>
              <a:buBlip>
                <a:blip r:embed="rId4"/>
              </a:buBlip>
            </a:pPr>
            <a:r>
              <a:rPr lang="en-US" dirty="0" smtClean="0"/>
              <a:t> </a:t>
            </a:r>
            <a:r>
              <a:rPr lang="en-US" dirty="0" smtClean="0">
                <a:solidFill>
                  <a:srgbClr val="FF6600"/>
                </a:solidFill>
              </a:rPr>
              <a:t>Footprint </a:t>
            </a:r>
            <a:r>
              <a:rPr lang="en-US" b="1" dirty="0" smtClean="0">
                <a:solidFill>
                  <a:srgbClr val="FF6600"/>
                </a:solidFill>
              </a:rPr>
              <a:t>5x larger </a:t>
            </a:r>
            <a:r>
              <a:rPr lang="en-US" dirty="0" smtClean="0">
                <a:solidFill>
                  <a:schemeClr val="tx1"/>
                </a:solidFill>
              </a:rPr>
              <a:t>for quickest runs</a:t>
            </a:r>
          </a:p>
          <a:p>
            <a:pPr lvl="1">
              <a:buSzPct val="150000"/>
              <a:buFont typeface="Arial" pitchFamily="-107" charset="0"/>
              <a:buBlip>
                <a:blip r:embed="rId4"/>
              </a:buBlip>
            </a:pPr>
            <a:r>
              <a:rPr lang="en-US" dirty="0" smtClean="0"/>
              <a:t> </a:t>
            </a:r>
            <a:r>
              <a:rPr lang="en-US" dirty="0" smtClean="0">
                <a:solidFill>
                  <a:srgbClr val="000000"/>
                </a:solidFill>
              </a:rPr>
              <a:t>All runs had </a:t>
            </a:r>
            <a:r>
              <a:rPr lang="en-US" dirty="0" smtClean="0">
                <a:solidFill>
                  <a:srgbClr val="FF6600"/>
                </a:solidFill>
              </a:rPr>
              <a:t>at least double the footprint</a:t>
            </a:r>
          </a:p>
          <a:p>
            <a:pPr lvl="1">
              <a:buSzPct val="150000"/>
              <a:buFont typeface="Arial" pitchFamily="-107" charset="0"/>
              <a:buBlip>
                <a:blip r:embed="rId4"/>
              </a:buBlip>
            </a:pPr>
            <a:r>
              <a:rPr lang="en-US" b="1" dirty="0" smtClean="0">
                <a:solidFill>
                  <a:schemeClr val="accent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cs typeface="Univer"/>
              </a:rPr>
              <a:t> 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cs typeface="Univer"/>
              </a:rPr>
              <a:t>GC’s paging performance is </a:t>
            </a:r>
            <a:r>
              <a:rPr lang="en-US" b="1" strike="sngStrike" dirty="0" smtClean="0">
                <a:solidFill>
                  <a:srgbClr val="FF0000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cs typeface="Univer"/>
              </a:rPr>
              <a:t>bad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cs typeface="Univer"/>
              </a:rPr>
              <a:t> </a:t>
            </a:r>
            <a:r>
              <a:rPr lang="en-US" b="1" strike="sngStrike" dirty="0" smtClean="0">
                <a:solidFill>
                  <a:srgbClr val="FF0000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cs typeface="Univer"/>
              </a:rPr>
              <a:t>horrible</a:t>
            </a:r>
            <a:endParaRPr lang="en-US" b="1" dirty="0" smtClean="0">
              <a:solidFill>
                <a:srgbClr val="FF0000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  <a:cs typeface="Univer"/>
            </a:endParaRPr>
          </a:p>
        </p:txBody>
      </p:sp>
      <p:pic>
        <p:nvPicPr>
          <p:cNvPr id="4" name="Picture 3" descr="j04331081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t="42461" b="13231"/>
          <a:stretch>
            <a:fillRect/>
          </a:stretch>
        </p:blipFill>
        <p:spPr>
          <a:xfrm>
            <a:off x="1914525" y="5381625"/>
            <a:ext cx="6400800" cy="18288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06" name="Object 26" descr="White marble"/>
          <p:cNvGraphicFramePr>
            <a:graphicFrameLocks/>
          </p:cNvGraphicFramePr>
          <p:nvPr/>
        </p:nvGraphicFramePr>
        <p:xfrm>
          <a:off x="1316038" y="1560513"/>
          <a:ext cx="8526462" cy="4902200"/>
        </p:xfrm>
        <a:graphic>
          <a:graphicData uri="http://schemas.openxmlformats.org/presentationml/2006/ole">
            <p:oleObj spid="_x0000_s21506" name="Chart" r:id="rId4" imgW="8529043" imgH="4901609" progId="Excel.Sheet.8">
              <p:embed/>
            </p:oleObj>
          </a:graphicData>
        </a:graphic>
      </p:graphicFrame>
      <p:sp>
        <p:nvSpPr>
          <p:cNvPr id="21507" name="Rectangle 7"/>
          <p:cNvSpPr>
            <a:spLocks noGrp="1" noChangeArrowheads="1"/>
          </p:cNvSpPr>
          <p:nvPr>
            <p:ph type="title"/>
          </p:nvPr>
        </p:nvSpPr>
        <p:spPr>
          <a:xfrm>
            <a:off x="1281113" y="422739"/>
            <a:ext cx="8604250" cy="665823"/>
          </a:xfrm>
        </p:spPr>
        <p:txBody>
          <a:bodyPr/>
          <a:lstStyle/>
          <a:p>
            <a:r>
              <a:rPr lang="en-GB" dirty="0" smtClean="0"/>
              <a:t>Ways To Make A Computer Cry</a:t>
            </a:r>
            <a:endParaRPr lang="en-GB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1113" y="422739"/>
            <a:ext cx="8604250" cy="665823"/>
          </a:xfrm>
        </p:spPr>
        <p:txBody>
          <a:bodyPr/>
          <a:lstStyle/>
          <a:p>
            <a:r>
              <a:rPr lang="en-US" dirty="0" smtClean="0"/>
              <a:t>What Can We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215C"/>
                </a:solidFill>
              </a:rPr>
              <a:t>Select a good heap size </a:t>
            </a:r>
            <a:r>
              <a:rPr lang="en-US" dirty="0" smtClean="0">
                <a:solidFill>
                  <a:schemeClr val="tx1"/>
                </a:solidFill>
              </a:rPr>
              <a:t>to "solve" problem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Large enough to </a:t>
            </a:r>
            <a:r>
              <a:rPr lang="en-US" dirty="0" smtClean="0">
                <a:solidFill>
                  <a:srgbClr val="FF6600"/>
                </a:solidFill>
              </a:rPr>
              <a:t>use all available memory…</a:t>
            </a:r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…but not trigger paging </a:t>
            </a:r>
            <a:r>
              <a:rPr lang="en-US" dirty="0" smtClean="0">
                <a:solidFill>
                  <a:srgbClr val="000000"/>
                </a:solidFill>
              </a:rPr>
              <a:t>by being </a:t>
            </a:r>
            <a:r>
              <a:rPr lang="en-US" b="1" dirty="0" smtClean="0">
                <a:solidFill>
                  <a:srgbClr val="000000"/>
                </a:solidFill>
              </a:rPr>
              <a:t>too </a:t>
            </a:r>
            <a:r>
              <a:rPr lang="en-US" dirty="0" smtClean="0">
                <a:solidFill>
                  <a:srgbClr val="000000"/>
                </a:solidFill>
              </a:rPr>
              <a:t>large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May be able to </a:t>
            </a:r>
            <a:r>
              <a:rPr lang="en-US" b="1" dirty="0" smtClean="0">
                <a:solidFill>
                  <a:srgbClr val="00215C"/>
                </a:solidFill>
              </a:rPr>
              <a:t>find on dedicated machine</a:t>
            </a:r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If stuck working in 1999</a:t>
            </a:r>
            <a:r>
              <a:rPr lang="en-US" dirty="0" smtClean="0">
                <a:solidFill>
                  <a:schemeClr val="tx1"/>
                </a:solidFill>
              </a:rPr>
              <a:t>, this is excellent news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What about </a:t>
            </a:r>
            <a:r>
              <a:rPr lang="en-US" dirty="0" smtClean="0">
                <a:solidFill>
                  <a:srgbClr val="FF6600"/>
                </a:solidFill>
              </a:rPr>
              <a:t>multiprocessor, </a:t>
            </a:r>
            <a:r>
              <a:rPr lang="en-US" dirty="0" err="1" smtClean="0">
                <a:solidFill>
                  <a:srgbClr val="FF6600"/>
                </a:solidFill>
              </a:rPr>
              <a:t>multicore</a:t>
            </a:r>
            <a:r>
              <a:rPr lang="en-US" dirty="0" smtClean="0">
                <a:solidFill>
                  <a:srgbClr val="FF6600"/>
                </a:solidFill>
              </a:rPr>
              <a:t> machines?</a:t>
            </a:r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Available memory fluctuates </a:t>
            </a:r>
            <a:r>
              <a:rPr lang="en-US" dirty="0" smtClean="0">
                <a:solidFill>
                  <a:schemeClr val="tx1"/>
                </a:solidFill>
              </a:rPr>
              <a:t>with each application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1113" y="427038"/>
            <a:ext cx="8604250" cy="657225"/>
          </a:xfrm>
        </p:spPr>
        <p:txBody>
          <a:bodyPr/>
          <a:lstStyle/>
          <a:p>
            <a:r>
              <a:rPr lang="en-US" dirty="0" smtClean="0"/>
              <a:t>What Can We Do?</a:t>
            </a:r>
            <a:endParaRPr lang="en-US" dirty="0"/>
          </a:p>
        </p:txBody>
      </p:sp>
      <p:pic>
        <p:nvPicPr>
          <p:cNvPr id="5" name="Content Placeholder 4" descr="AA026666.png"/>
          <p:cNvPicPr>
            <a:picLocks noGrp="1" noChangeAspect="1"/>
          </p:cNvPicPr>
          <p:nvPr>
            <p:ph idx="1"/>
          </p:nvPr>
        </p:nvPicPr>
        <p:blipFill>
          <a:blip r:embed="rId2"/>
          <a:srcRect l="778" r="1383"/>
          <a:stretch>
            <a:fillRect/>
          </a:stretch>
        </p:blipFill>
        <p:spPr>
          <a:xfrm>
            <a:off x="1317600" y="1562099"/>
            <a:ext cx="2054225" cy="48863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1113" y="427038"/>
            <a:ext cx="8604250" cy="657225"/>
          </a:xfrm>
        </p:spPr>
        <p:txBody>
          <a:bodyPr/>
          <a:lstStyle/>
          <a:p>
            <a:r>
              <a:rPr lang="en-US" dirty="0" smtClean="0"/>
              <a:t>What Can We Do?</a:t>
            </a:r>
            <a:endParaRPr lang="en-US" dirty="0"/>
          </a:p>
        </p:txBody>
      </p:sp>
      <p:pic>
        <p:nvPicPr>
          <p:cNvPr id="5" name="Content Placeholder 4" descr="AA026666.png"/>
          <p:cNvPicPr>
            <a:picLocks noGrp="1" noChangeAspect="1"/>
          </p:cNvPicPr>
          <p:nvPr>
            <p:ph idx="1"/>
          </p:nvPr>
        </p:nvPicPr>
        <p:blipFill>
          <a:blip r:embed="rId3"/>
          <a:srcRect l="778" r="1383"/>
          <a:stretch>
            <a:fillRect/>
          </a:stretch>
        </p:blipFill>
        <p:spPr>
          <a:xfrm>
            <a:off x="1317600" y="1562099"/>
            <a:ext cx="2054225" cy="4886325"/>
          </a:xfrm>
        </p:spPr>
      </p:pic>
      <p:sp>
        <p:nvSpPr>
          <p:cNvPr id="4" name="TextBox 3"/>
          <p:cNvSpPr txBox="1"/>
          <p:nvPr/>
        </p:nvSpPr>
        <p:spPr>
          <a:xfrm>
            <a:off x="4276725" y="3476625"/>
            <a:ext cx="941283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500" u="none" dirty="0" smtClean="0">
                <a:solidFill>
                  <a:srgbClr val="00215C"/>
                </a:solidFill>
                <a:latin typeface="+mn-lt"/>
              </a:rPr>
              <a:t>or</a:t>
            </a:r>
            <a:endParaRPr lang="en-US" sz="6500" u="none" dirty="0">
              <a:solidFill>
                <a:srgbClr val="00215C"/>
              </a:solidFill>
              <a:latin typeface="+mn-lt"/>
            </a:endParaRPr>
          </a:p>
        </p:txBody>
      </p:sp>
      <p:pic>
        <p:nvPicPr>
          <p:cNvPr id="6" name="Picture 5" descr="PoorRichar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028" y="1562399"/>
            <a:ext cx="2612697" cy="48852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281113" y="422739"/>
            <a:ext cx="8604250" cy="665823"/>
          </a:xfrm>
        </p:spPr>
        <p:txBody>
          <a:bodyPr/>
          <a:lstStyle/>
          <a:p>
            <a:r>
              <a:rPr lang="en-US" dirty="0" smtClean="0"/>
              <a:t>Our First Inspiration</a:t>
            </a:r>
            <a:endParaRPr lang="en-US" dirty="0"/>
          </a:p>
        </p:txBody>
      </p:sp>
      <p:pic>
        <p:nvPicPr>
          <p:cNvPr id="8" name="Picture 7" descr="franklin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202040" y="1876425"/>
            <a:ext cx="3748409" cy="5159101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 bwMode="auto">
          <a:xfrm>
            <a:off x="1381125" y="1724025"/>
            <a:ext cx="3886200" cy="2438400"/>
          </a:xfrm>
          <a:prstGeom prst="wedgeRoundRectCallout">
            <a:avLst>
              <a:gd name="adj1" fmla="val 86554"/>
              <a:gd name="adj2" fmla="val 52002"/>
              <a:gd name="adj3" fmla="val 16667"/>
            </a:avLst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buNone/>
              <a:tabLst/>
            </a:pPr>
            <a:r>
              <a:rPr kumimoji="0" lang="en-US" sz="460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Lucida Sans Unicode" pitchFamily="34" charset="0"/>
                <a:cs typeface="Lucida Sans Unicode" pitchFamily="34" charset="0"/>
              </a:rPr>
              <a:t>Little strokes </a:t>
            </a:r>
            <a:r>
              <a:rPr kumimoji="0" lang="en-US" sz="4600" u="none" strike="noStrike" cap="none" normalizeH="0" baseline="0" dirty="0" smtClean="0">
                <a:ln>
                  <a:noFill/>
                </a:ln>
                <a:effectLst/>
                <a:latin typeface="+mn-lt"/>
                <a:ea typeface="Lucida Sans Unicode" pitchFamily="34" charset="0"/>
                <a:cs typeface="Lucida Sans Unicode" pitchFamily="34" charset="0"/>
              </a:rPr>
              <a:t/>
            </a:r>
            <a:br>
              <a:rPr kumimoji="0" lang="en-US" sz="4600" u="none" strike="noStrike" cap="none" normalizeH="0" baseline="0" dirty="0" smtClean="0">
                <a:ln>
                  <a:noFill/>
                </a:ln>
                <a:effectLst/>
                <a:latin typeface="+mn-lt"/>
                <a:ea typeface="Lucida Sans Unicode" pitchFamily="34" charset="0"/>
                <a:cs typeface="Lucida Sans Unicode" pitchFamily="34" charset="0"/>
              </a:rPr>
            </a:br>
            <a:r>
              <a:rPr kumimoji="0" lang="en-US" sz="460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+mn-lt"/>
                <a:ea typeface="Lucida Sans Unicode" pitchFamily="34" charset="0"/>
                <a:cs typeface="Lucida Sans Unicode" pitchFamily="34" charset="0"/>
              </a:rPr>
              <a:t>fell </a:t>
            </a:r>
            <a:r>
              <a:rPr kumimoji="0" lang="en-US" sz="4600" u="none" strike="noStrike" cap="none" normalizeH="0" baseline="0" dirty="0" smtClean="0">
                <a:ln>
                  <a:noFill/>
                </a:ln>
                <a:effectLst/>
                <a:latin typeface="+mn-lt"/>
                <a:ea typeface="Lucida Sans Unicode" pitchFamily="34" charset="0"/>
                <a:cs typeface="Lucida Sans Unicode" pitchFamily="34" charset="0"/>
              </a:rPr>
              <a:t/>
            </a:r>
            <a:br>
              <a:rPr kumimoji="0" lang="en-US" sz="4600" u="none" strike="noStrike" cap="none" normalizeH="0" baseline="0" dirty="0" smtClean="0">
                <a:ln>
                  <a:noFill/>
                </a:ln>
                <a:effectLst/>
                <a:latin typeface="+mn-lt"/>
                <a:ea typeface="Lucida Sans Unicode" pitchFamily="34" charset="0"/>
                <a:cs typeface="Lucida Sans Unicode" pitchFamily="34" charset="0"/>
              </a:rPr>
            </a:br>
            <a:r>
              <a:rPr kumimoji="0" lang="en-US" sz="460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+mn-lt"/>
                <a:ea typeface="Lucida Sans Unicode" pitchFamily="34" charset="0"/>
                <a:cs typeface="Lucida Sans Unicode" pitchFamily="34" charset="0"/>
              </a:rPr>
              <a:t>great oaks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nisius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Univers"/>
        <a:ea typeface="Lucida Sans Unicode"/>
        <a:cs typeface="Lucida Sans Unicode"/>
      </a:majorFont>
      <a:minorFont>
        <a:latin typeface="Univers"/>
        <a:ea typeface="Lucida Sans Unicode"/>
        <a:cs typeface="Lucida Sans Unicod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tarSymbol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effectLst/>
            <a:latin typeface="Times New Roman" pitchFamily="18" charset="0"/>
            <a:ea typeface="Lucida Sans Unicode" pitchFamily="34" charset="0"/>
            <a:cs typeface="Lucida Sans Unicode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tarSymbol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effectLst/>
            <a:latin typeface="Times New Roman" pitchFamily="18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Canisius</Template>
  <TotalTime>2524</TotalTime>
  <Words>1491</Words>
  <Application>Microsoft Macintosh PowerPoint</Application>
  <PresentationFormat>Custom</PresentationFormat>
  <Paragraphs>245</Paragraphs>
  <Slides>35</Slides>
  <Notes>29</Notes>
  <HiddenSlides>0</HiddenSlides>
  <MMClips>0</MMClips>
  <ScaleCrop>false</ScaleCrop>
  <HeadingPairs>
    <vt:vector size="6" baseType="variant">
      <vt:variant>
        <vt:lpstr>Design Template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7" baseType="lpstr">
      <vt:lpstr>Canisius</vt:lpstr>
      <vt:lpstr>Chart</vt:lpstr>
      <vt:lpstr>Poor Richard's  Memory Manager</vt:lpstr>
      <vt:lpstr>GC Performance</vt:lpstr>
      <vt:lpstr>GC Performance</vt:lpstr>
      <vt:lpstr>GC Performance</vt:lpstr>
      <vt:lpstr>Ways To Make A Computer Cry</vt:lpstr>
      <vt:lpstr>What Can We Do?</vt:lpstr>
      <vt:lpstr>What Can We Do?</vt:lpstr>
      <vt:lpstr>What Can We Do?</vt:lpstr>
      <vt:lpstr>Our First Inspiration</vt:lpstr>
      <vt:lpstr>Our Idea</vt:lpstr>
      <vt:lpstr>Our Approach</vt:lpstr>
      <vt:lpstr>Memory is System-Wide</vt:lpstr>
      <vt:lpstr>Memory is System-Wide</vt:lpstr>
      <vt:lpstr>Experimental Methodology</vt:lpstr>
      <vt:lpstr>Experimental Methodology</vt:lpstr>
      <vt:lpstr>Little Strokes Fell Great Oaks</vt:lpstr>
      <vt:lpstr>Little Strokes Fell Great Oaks</vt:lpstr>
      <vt:lpstr>Our Second Inspiration</vt:lpstr>
      <vt:lpstr>Problem With Faults</vt:lpstr>
      <vt:lpstr>RSS Is Not Just For Blogs</vt:lpstr>
      <vt:lpstr>Early Bird Catches The Worm</vt:lpstr>
      <vt:lpstr>Early Bird Catches The Worm</vt:lpstr>
      <vt:lpstr>RSS Is Not A Panacea</vt:lpstr>
      <vt:lpstr>Our Third Inspiration</vt:lpstr>
      <vt:lpstr>"Greed Is Good"</vt:lpstr>
      <vt:lpstr>Process Help Thyself </vt:lpstr>
      <vt:lpstr>Those Who Help Themselves</vt:lpstr>
      <vt:lpstr>Our Last Inspiration</vt:lpstr>
      <vt:lpstr>Our Last Inspiration (Almost)</vt:lpstr>
      <vt:lpstr>Advice Good In Many Situations</vt:lpstr>
      <vt:lpstr>Let's Hear It For Poor Richard!</vt:lpstr>
      <vt:lpstr>Does This Really Hold?</vt:lpstr>
      <vt:lpstr>Let's Hear It For Poor Richard!</vt:lpstr>
      <vt:lpstr>Conclusion</vt:lpstr>
      <vt:lpstr>The Team</vt:lpstr>
    </vt:vector>
  </TitlesOfParts>
  <Manager/>
  <Company/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Poor Richard's Memory Manager</dc:title>
  <dc:subject/>
  <dc:creator>Matthew</dc:creator>
  <cp:keywords/>
  <dc:description/>
  <cp:lastModifiedBy>Matthew Hertz</cp:lastModifiedBy>
  <cp:revision>142</cp:revision>
  <dcterms:created xsi:type="dcterms:W3CDTF">2009-11-02T15:03:53Z</dcterms:created>
  <dcterms:modified xsi:type="dcterms:W3CDTF">2009-11-02T15:25:49Z</dcterms:modified>
  <cp:category/>
</cp:coreProperties>
</file>